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275" r:id="rId2"/>
    <p:sldId id="261" r:id="rId3"/>
    <p:sldId id="319" r:id="rId4"/>
    <p:sldId id="290" r:id="rId5"/>
    <p:sldId id="278" r:id="rId6"/>
    <p:sldId id="280" r:id="rId7"/>
    <p:sldId id="302" r:id="rId8"/>
    <p:sldId id="279" r:id="rId9"/>
    <p:sldId id="281" r:id="rId10"/>
    <p:sldId id="317" r:id="rId11"/>
    <p:sldId id="318" r:id="rId12"/>
    <p:sldId id="310" r:id="rId13"/>
    <p:sldId id="307" r:id="rId14"/>
    <p:sldId id="308" r:id="rId15"/>
    <p:sldId id="303" r:id="rId16"/>
    <p:sldId id="305" r:id="rId17"/>
    <p:sldId id="329" r:id="rId18"/>
    <p:sldId id="304" r:id="rId19"/>
    <p:sldId id="306" r:id="rId20"/>
    <p:sldId id="316" r:id="rId21"/>
    <p:sldId id="320" r:id="rId22"/>
    <p:sldId id="321" r:id="rId23"/>
    <p:sldId id="309" r:id="rId24"/>
    <p:sldId id="311" r:id="rId25"/>
    <p:sldId id="312" r:id="rId26"/>
    <p:sldId id="322" r:id="rId27"/>
    <p:sldId id="313" r:id="rId28"/>
    <p:sldId id="314" r:id="rId29"/>
    <p:sldId id="315" r:id="rId30"/>
    <p:sldId id="323" r:id="rId31"/>
    <p:sldId id="330" r:id="rId32"/>
    <p:sldId id="332" r:id="rId33"/>
    <p:sldId id="324" r:id="rId34"/>
    <p:sldId id="331" r:id="rId35"/>
    <p:sldId id="333" r:id="rId36"/>
    <p:sldId id="325" r:id="rId37"/>
    <p:sldId id="327" r:id="rId38"/>
    <p:sldId id="298" r:id="rId39"/>
    <p:sldId id="301"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590" autoAdjust="0"/>
  </p:normalViewPr>
  <p:slideViewPr>
    <p:cSldViewPr>
      <p:cViewPr varScale="1">
        <p:scale>
          <a:sx n="80" d="100"/>
          <a:sy n="80" d="100"/>
        </p:scale>
        <p:origin x="153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72FC0-3A6E-4FDF-98C7-05D53ADA3185}" type="datetimeFigureOut">
              <a:rPr lang="en-US" smtClean="0"/>
              <a:pPr/>
              <a:t>3/27/2023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E15A7B-879F-45B5-9291-0F55AE53DB35}" type="slidenum">
              <a:rPr lang="en-US" smtClean="0"/>
              <a:pPr/>
              <a:t>‹#›</a:t>
            </a:fld>
            <a:endParaRPr lang="en-US"/>
          </a:p>
        </p:txBody>
      </p:sp>
    </p:spTree>
    <p:extLst>
      <p:ext uri="{BB962C8B-B14F-4D97-AF65-F5344CB8AC3E}">
        <p14:creationId xmlns:p14="http://schemas.microsoft.com/office/powerpoint/2010/main" val="2392314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F44B48-72A2-4A15-9A9B-0DA2BF7C6B02}" type="datetimeFigureOut">
              <a:rPr lang="en-US" smtClean="0"/>
              <a:pPr/>
              <a:t>3/27/2023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238FA3-189B-4AA8-9E46-1FED810FB611}" type="slidenum">
              <a:rPr lang="en-US" smtClean="0"/>
              <a:pPr/>
              <a:t>‹#›</a:t>
            </a:fld>
            <a:endParaRPr lang="en-US"/>
          </a:p>
        </p:txBody>
      </p:sp>
    </p:spTree>
    <p:extLst>
      <p:ext uri="{BB962C8B-B14F-4D97-AF65-F5344CB8AC3E}">
        <p14:creationId xmlns:p14="http://schemas.microsoft.com/office/powerpoint/2010/main" val="79861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9</a:t>
            </a:fld>
            <a:endParaRPr lang="en-US"/>
          </a:p>
        </p:txBody>
      </p:sp>
    </p:spTree>
    <p:extLst>
      <p:ext uri="{BB962C8B-B14F-4D97-AF65-F5344CB8AC3E}">
        <p14:creationId xmlns:p14="http://schemas.microsoft.com/office/powerpoint/2010/main" val="2157429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10</a:t>
            </a:fld>
            <a:endParaRPr lang="en-US"/>
          </a:p>
        </p:txBody>
      </p:sp>
    </p:spTree>
    <p:extLst>
      <p:ext uri="{BB962C8B-B14F-4D97-AF65-F5344CB8AC3E}">
        <p14:creationId xmlns:p14="http://schemas.microsoft.com/office/powerpoint/2010/main" val="167305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11</a:t>
            </a:fld>
            <a:endParaRPr lang="en-US"/>
          </a:p>
        </p:txBody>
      </p:sp>
    </p:spTree>
    <p:extLst>
      <p:ext uri="{BB962C8B-B14F-4D97-AF65-F5344CB8AC3E}">
        <p14:creationId xmlns:p14="http://schemas.microsoft.com/office/powerpoint/2010/main" val="2638122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12</a:t>
            </a:fld>
            <a:endParaRPr lang="en-US"/>
          </a:p>
        </p:txBody>
      </p:sp>
    </p:spTree>
    <p:extLst>
      <p:ext uri="{BB962C8B-B14F-4D97-AF65-F5344CB8AC3E}">
        <p14:creationId xmlns:p14="http://schemas.microsoft.com/office/powerpoint/2010/main" val="1987567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238FA3-189B-4AA8-9E46-1FED810FB611}" type="slidenum">
              <a:rPr lang="en-US" smtClean="0"/>
              <a:pPr/>
              <a:t>15</a:t>
            </a:fld>
            <a:endParaRPr lang="en-US"/>
          </a:p>
        </p:txBody>
      </p:sp>
    </p:spTree>
    <p:extLst>
      <p:ext uri="{BB962C8B-B14F-4D97-AF65-F5344CB8AC3E}">
        <p14:creationId xmlns:p14="http://schemas.microsoft.com/office/powerpoint/2010/main" val="19937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6E7C27-16C2-4FD5-8EDE-FBC75B02CAE1}"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96978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17E129-FEC6-4F1C-87DA-3FA2731984DA}"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05004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EDB6C-4E1E-4281-A1E0-61DF76DC1030}"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066861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noFill/>
          <a:ln>
            <a:noFill/>
          </a:ln>
          <a:effectLst>
            <a:outerShdw blurRad="50800" dist="50800" dir="5400000" algn="ctr" rotWithShape="0">
              <a:schemeClr val="bg1"/>
            </a:outerShdw>
          </a:effectLst>
        </p:spPr>
        <p:txBody>
          <a:bodyPr/>
          <a:lstStyle>
            <a:lvl1pPr>
              <a:defRPr>
                <a:solidFill>
                  <a:schemeClr val="accent6">
                    <a:lumMod val="50000"/>
                  </a:schemeClr>
                </a:solidFill>
              </a:defRPr>
            </a:lvl1pPr>
          </a:lstStyle>
          <a:p>
            <a:fld id="{022C0B77-B5C0-41D3-97D7-210C8A431946}" type="datetime3">
              <a:rPr lang="en-US" smtClean="0"/>
              <a:pPr/>
              <a:t>27 March 2023</a:t>
            </a:fld>
            <a:endParaRPr lang="en-US" dirty="0"/>
          </a:p>
        </p:txBody>
      </p:sp>
      <p:sp>
        <p:nvSpPr>
          <p:cNvPr id="5" name="Footer Placeholder 4"/>
          <p:cNvSpPr>
            <a:spLocks noGrp="1"/>
          </p:cNvSpPr>
          <p:nvPr>
            <p:ph type="ftr" sz="quarter" idx="11"/>
          </p:nvPr>
        </p:nvSpPr>
        <p:spPr/>
        <p:txBody>
          <a:bodyPr/>
          <a:lstStyle>
            <a:lvl1pPr>
              <a:defRPr>
                <a:solidFill>
                  <a:schemeClr val="accent6">
                    <a:lumMod val="50000"/>
                  </a:schemeClr>
                </a:solidFill>
              </a:defRPr>
            </a:lvl1pPr>
          </a:lstStyle>
          <a:p>
            <a:r>
              <a:rPr lang="en-US"/>
              <a:t>School of Computing</a:t>
            </a:r>
            <a:endParaRPr lang="en-US" dirty="0"/>
          </a:p>
        </p:txBody>
      </p:sp>
      <p:sp>
        <p:nvSpPr>
          <p:cNvPr id="6" name="Slide Number Placeholder 5"/>
          <p:cNvSpPr>
            <a:spLocks noGrp="1"/>
          </p:cNvSpPr>
          <p:nvPr>
            <p:ph type="sldNum" sz="quarter" idx="12"/>
          </p:nvPr>
        </p:nvSpPr>
        <p:spPr/>
        <p:txBody>
          <a:bodyPr/>
          <a:lstStyle>
            <a:lvl1pPr>
              <a:defRPr>
                <a:solidFill>
                  <a:schemeClr val="accent6">
                    <a:lumMod val="50000"/>
                  </a:schemeClr>
                </a:solidFill>
              </a:defRPr>
            </a:lvl1pPr>
          </a:lstStyle>
          <a:p>
            <a:fld id="{C0EC1BDC-9B67-430D-970A-E36C75175141}"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3831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A0253-5212-49C0-B220-868D06335A5E}"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244091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9E232-9D5D-4D27-AF47-61E4C4587D76}" type="datetime3">
              <a:rPr lang="en-US" smtClean="0"/>
              <a:pPr/>
              <a:t>27 March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0179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79B3BB-114E-4111-8052-0BC0558AA05F}" type="datetime3">
              <a:rPr lang="en-US" smtClean="0"/>
              <a:pPr/>
              <a:t>27 March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24034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D305F7-9DF8-482F-A92F-377DE8B06454}" type="datetime3">
              <a:rPr lang="en-US" smtClean="0"/>
              <a:pPr/>
              <a:t>27 March 2023</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8801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629EA-6B2E-4077-9690-3164A6869B63}" type="datetime3">
              <a:rPr lang="en-US" smtClean="0"/>
              <a:pPr/>
              <a:t>27 March 2023</a:t>
            </a:fld>
            <a:endParaRPr lang="en-US"/>
          </a:p>
        </p:txBody>
      </p:sp>
      <p:sp>
        <p:nvSpPr>
          <p:cNvPr id="3" name="Footer Placeholder 2"/>
          <p:cNvSpPr>
            <a:spLocks noGrp="1"/>
          </p:cNvSpPr>
          <p:nvPr>
            <p:ph type="ftr" sz="quarter" idx="11"/>
          </p:nvPr>
        </p:nvSpPr>
        <p:spPr/>
        <p:txBody>
          <a:bodyPr/>
          <a:lstStyle/>
          <a:p>
            <a:r>
              <a:rPr lang="en-US"/>
              <a:t>School of Computing</a:t>
            </a:r>
          </a:p>
        </p:txBody>
      </p:sp>
      <p:sp>
        <p:nvSpPr>
          <p:cNvPr id="4" name="Slide Number Placeholder 3"/>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35288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750F3F-5DBE-4A29-BC4C-5DBB7AA3E72C}" type="datetime3">
              <a:rPr lang="en-US" smtClean="0"/>
              <a:pPr/>
              <a:t>27 March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392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44D7CD-DC6B-447A-B516-2D668A535C98}" type="datetime3">
              <a:rPr lang="en-US" smtClean="0"/>
              <a:pPr/>
              <a:t>27 March 2023</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45226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940" y="22860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8C00D-D945-4F51-B787-E058BBE42DC9}" type="datetime3">
              <a:rPr lang="en-US" smtClean="0"/>
              <a:pPr/>
              <a:t>27 March 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School of Computing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pPr/>
              <a:t>‹#›</a:t>
            </a:fld>
            <a:endParaRPr lang="en-US"/>
          </a:p>
        </p:txBody>
      </p:sp>
      <p:sp>
        <p:nvSpPr>
          <p:cNvPr id="8" name="Rectangle 7"/>
          <p:cNvSpPr/>
          <p:nvPr userDrawn="1"/>
        </p:nvSpPr>
        <p:spPr>
          <a:xfrm>
            <a:off x="298940" y="177143"/>
            <a:ext cx="86106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298940" y="1219200"/>
            <a:ext cx="86106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315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ecosys.net/blog/project-selection-prioritization-guide/#:~:text=What%20Is%20Project%20Selection%3F,determine%20the%20order%20of%20execution" TargetMode="External"/><Relationship Id="rId2" Type="http://schemas.openxmlformats.org/officeDocument/2006/relationships/hyperlink" Target="https://ieeexplore.ieee.org/document/8843768" TargetMode="External"/><Relationship Id="rId1" Type="http://schemas.openxmlformats.org/officeDocument/2006/relationships/slideLayout" Target="../slideLayouts/slideLayout6.xml"/><Relationship Id="rId6" Type="http://schemas.openxmlformats.org/officeDocument/2006/relationships/hyperlink" Target="https://santexgroup.com/blog/7-steps-for-software-implementation-success/" TargetMode="External"/><Relationship Id="rId5" Type="http://schemas.openxmlformats.org/officeDocument/2006/relationships/hyperlink" Target="https://www.w3schools.com/howto/howto_js_cascading_dropdown.asp" TargetMode="External"/><Relationship Id="rId4" Type="http://schemas.openxmlformats.org/officeDocument/2006/relationships/hyperlink" Target="https://www.simplilearn.com/project-management-apps-article"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615727" y="2075041"/>
            <a:ext cx="7772400" cy="917575"/>
          </a:xfrm>
        </p:spPr>
        <p:txBody>
          <a:bodyPr>
            <a:normAutofit/>
          </a:bodyPr>
          <a:lstStyle/>
          <a:p>
            <a:r>
              <a:rPr lang="en-IN" sz="2400" dirty="0">
                <a:solidFill>
                  <a:schemeClr val="accent1">
                    <a:lumMod val="50000"/>
                  </a:schemeClr>
                </a:solidFill>
                <a:latin typeface="Arial" pitchFamily="34" charset="0"/>
                <a:cs typeface="Arial" pitchFamily="34" charset="0"/>
              </a:rPr>
              <a:t>PROJECT MANAGEMENT AND MAINTENANCE</a:t>
            </a:r>
            <a:br>
              <a:rPr lang="en-IN" sz="2400" dirty="0">
                <a:solidFill>
                  <a:schemeClr val="accent1">
                    <a:lumMod val="50000"/>
                  </a:schemeClr>
                </a:solidFill>
                <a:latin typeface="Arial" pitchFamily="34" charset="0"/>
                <a:cs typeface="Arial" pitchFamily="34" charset="0"/>
              </a:rPr>
            </a:br>
            <a:endParaRPr lang="en-US" sz="2400" dirty="0">
              <a:solidFill>
                <a:schemeClr val="accent1">
                  <a:lumMod val="50000"/>
                </a:schemeClr>
              </a:solidFill>
              <a:latin typeface="Arial" pitchFamily="34" charset="0"/>
              <a:cs typeface="Arial" pitchFamily="34" charset="0"/>
            </a:endParaRPr>
          </a:p>
        </p:txBody>
      </p:sp>
      <p:sp>
        <p:nvSpPr>
          <p:cNvPr id="17" name="Subtitle 2"/>
          <p:cNvSpPr>
            <a:spLocks noGrp="1"/>
          </p:cNvSpPr>
          <p:nvPr>
            <p:ph type="subTitle" idx="1"/>
          </p:nvPr>
        </p:nvSpPr>
        <p:spPr>
          <a:xfrm>
            <a:off x="914400" y="3200400"/>
            <a:ext cx="7543800" cy="3155950"/>
          </a:xfrm>
        </p:spPr>
        <p:txBody>
          <a:bodyPr>
            <a:normAutofit fontScale="62500" lnSpcReduction="20000"/>
          </a:bodyPr>
          <a:lstStyle/>
          <a:p>
            <a:r>
              <a:rPr lang="en-US" dirty="0">
                <a:solidFill>
                  <a:schemeClr val="tx1"/>
                </a:solidFill>
                <a:latin typeface="Arial" pitchFamily="34" charset="0"/>
                <a:cs typeface="Arial" pitchFamily="34" charset="0"/>
              </a:rPr>
              <a:t>Under the guidance of </a:t>
            </a:r>
          </a:p>
          <a:p>
            <a:r>
              <a:rPr lang="en-US" b="1" dirty="0">
                <a:solidFill>
                  <a:schemeClr val="tx1"/>
                </a:solidFill>
              </a:rPr>
              <a:t>Dr. J. Albert Mayan, ME, Ph.D.,</a:t>
            </a:r>
          </a:p>
          <a:p>
            <a:endParaRPr lang="en-IN" b="1" dirty="0">
              <a:solidFill>
                <a:schemeClr val="tx1"/>
              </a:solidFill>
            </a:endParaRPr>
          </a:p>
          <a:p>
            <a:r>
              <a:rPr lang="en-US" dirty="0">
                <a:solidFill>
                  <a:schemeClr val="tx1"/>
                </a:solidFill>
                <a:latin typeface="Arial" pitchFamily="34" charset="0"/>
                <a:cs typeface="Arial" pitchFamily="34" charset="0"/>
              </a:rPr>
              <a:t>by</a:t>
            </a:r>
          </a:p>
          <a:p>
            <a:r>
              <a:rPr lang="en-US" dirty="0">
                <a:solidFill>
                  <a:schemeClr val="tx1"/>
                </a:solidFill>
                <a:latin typeface="Arial" pitchFamily="34" charset="0"/>
                <a:cs typeface="Arial" pitchFamily="34" charset="0"/>
              </a:rPr>
              <a:t>Hariharan B P</a:t>
            </a:r>
          </a:p>
          <a:p>
            <a:r>
              <a:rPr lang="en-US" dirty="0">
                <a:solidFill>
                  <a:schemeClr val="tx1"/>
                </a:solidFill>
                <a:latin typeface="Arial" pitchFamily="34" charset="0"/>
                <a:cs typeface="Arial" pitchFamily="34" charset="0"/>
              </a:rPr>
              <a:t>(39110373)</a:t>
            </a:r>
          </a:p>
          <a:p>
            <a:r>
              <a:rPr lang="en-US" dirty="0">
                <a:solidFill>
                  <a:schemeClr val="tx1"/>
                </a:solidFill>
                <a:latin typeface="Arial" pitchFamily="34" charset="0"/>
                <a:cs typeface="Arial" pitchFamily="34" charset="0"/>
              </a:rPr>
              <a:t>Jagadeesh N</a:t>
            </a:r>
          </a:p>
          <a:p>
            <a:r>
              <a:rPr lang="en-US" dirty="0">
                <a:solidFill>
                  <a:schemeClr val="tx1"/>
                </a:solidFill>
                <a:latin typeface="Arial" pitchFamily="34" charset="0"/>
                <a:cs typeface="Arial" pitchFamily="34" charset="0"/>
              </a:rPr>
              <a:t>(39110393)</a:t>
            </a:r>
          </a:p>
          <a:p>
            <a:r>
              <a:rPr lang="en-US" dirty="0">
                <a:solidFill>
                  <a:schemeClr val="tx1"/>
                </a:solidFill>
                <a:latin typeface="Arial" pitchFamily="34" charset="0"/>
                <a:cs typeface="Arial" pitchFamily="34" charset="0"/>
              </a:rPr>
              <a:t>Mohnish Devaraj</a:t>
            </a:r>
          </a:p>
          <a:p>
            <a:r>
              <a:rPr lang="en-US" dirty="0">
                <a:solidFill>
                  <a:schemeClr val="tx1"/>
                </a:solidFill>
                <a:latin typeface="Arial" pitchFamily="34" charset="0"/>
                <a:cs typeface="Arial" pitchFamily="34" charset="0"/>
              </a:rPr>
              <a:t>(39110636)</a:t>
            </a:r>
          </a:p>
          <a:p>
            <a:endParaRPr lang="en-US" sz="2800" dirty="0">
              <a:solidFill>
                <a:schemeClr val="tx1"/>
              </a:solidFill>
              <a:latin typeface="Arial" pitchFamily="34" charset="0"/>
              <a:cs typeface="Arial" pitchFamily="34" charset="0"/>
            </a:endParaRPr>
          </a:p>
          <a:p>
            <a:endParaRPr lang="en-US" sz="2800" dirty="0">
              <a:solidFill>
                <a:schemeClr val="tx1"/>
              </a:solidFill>
              <a:latin typeface="Arial" pitchFamily="34" charset="0"/>
              <a:cs typeface="Arial" pitchFamily="34" charset="0"/>
            </a:endParaRPr>
          </a:p>
          <a:p>
            <a:endParaRPr lang="en-US" sz="2800" dirty="0">
              <a:solidFill>
                <a:schemeClr val="tx1"/>
              </a:solidFill>
              <a:latin typeface="Arial" pitchFamily="34" charset="0"/>
              <a:cs typeface="Arial" pitchFamily="34" charset="0"/>
            </a:endParaRPr>
          </a:p>
        </p:txBody>
      </p:sp>
      <p:sp>
        <p:nvSpPr>
          <p:cNvPr id="4" name="Date Placeholder 3"/>
          <p:cNvSpPr>
            <a:spLocks noGrp="1"/>
          </p:cNvSpPr>
          <p:nvPr>
            <p:ph type="dt" sz="half" idx="10"/>
          </p:nvPr>
        </p:nvSpPr>
        <p:spPr>
          <a:effectLst>
            <a:outerShdw blurRad="50800" dist="50800" dir="5400000" algn="ctr" rotWithShape="0">
              <a:schemeClr val="bg1"/>
            </a:outerShdw>
          </a:effectLst>
        </p:spPr>
        <p:txBody>
          <a:bodyPr/>
          <a:lstStyle/>
          <a:p>
            <a:fld id="{F9D96BC4-15DC-467A-8A2C-755170F878F5}" type="datetime3">
              <a:rPr lang="en-US" smtClean="0"/>
              <a:pPr/>
              <a:t>27 March 2023</a:t>
            </a:fld>
            <a:endParaRPr lang="en-US" dirty="0"/>
          </a:p>
        </p:txBody>
      </p:sp>
      <p:sp>
        <p:nvSpPr>
          <p:cNvPr id="6" name="Footer Placeholder 5"/>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C0EC1BDC-9B67-430D-970A-E36C75175141}" type="slidenum">
              <a:rPr lang="en-US" smtClean="0"/>
              <a:pPr/>
              <a:t>1</a:t>
            </a:fld>
            <a:endParaRPr lang="en-US"/>
          </a:p>
        </p:txBody>
      </p:sp>
      <p:pic>
        <p:nvPicPr>
          <p:cNvPr id="2" name="Picture 1" descr="HEADER New copy">
            <a:extLst>
              <a:ext uri="{FF2B5EF4-FFF2-40B4-BE49-F238E27FC236}">
                <a16:creationId xmlns:a16="http://schemas.microsoft.com/office/drawing/2014/main" id="{29E2CEAE-1573-4F9B-3915-261CA7482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228600"/>
            <a:ext cx="65913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latin typeface="Arial" pitchFamily="34" charset="0"/>
                <a:cs typeface="Arial" pitchFamily="34" charset="0"/>
              </a:rPr>
              <a:t> System Architecture</a:t>
            </a:r>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10</a:t>
            </a:fld>
            <a:endParaRPr lang="en-US"/>
          </a:p>
        </p:txBody>
      </p:sp>
      <p:pic>
        <p:nvPicPr>
          <p:cNvPr id="13" name="Picture 12">
            <a:extLst>
              <a:ext uri="{FF2B5EF4-FFF2-40B4-BE49-F238E27FC236}">
                <a16:creationId xmlns:a16="http://schemas.microsoft.com/office/drawing/2014/main" id="{CDEEF7DB-B33E-5BDA-7367-4BD289613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19200"/>
            <a:ext cx="8610600" cy="5561068"/>
          </a:xfrm>
          <a:prstGeom prst="rect">
            <a:avLst/>
          </a:prstGeom>
        </p:spPr>
      </p:pic>
    </p:spTree>
    <p:extLst>
      <p:ext uri="{BB962C8B-B14F-4D97-AF65-F5344CB8AC3E}">
        <p14:creationId xmlns:p14="http://schemas.microsoft.com/office/powerpoint/2010/main" val="279137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latin typeface="Arial" pitchFamily="34" charset="0"/>
                <a:cs typeface="Arial" pitchFamily="34" charset="0"/>
              </a:rPr>
              <a:t>Block Diagram</a:t>
            </a:r>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11</a:t>
            </a:fld>
            <a:endParaRPr lang="en-US"/>
          </a:p>
        </p:txBody>
      </p:sp>
      <p:pic>
        <p:nvPicPr>
          <p:cNvPr id="3" name="Picture 2">
            <a:extLst>
              <a:ext uri="{FF2B5EF4-FFF2-40B4-BE49-F238E27FC236}">
                <a16:creationId xmlns:a16="http://schemas.microsoft.com/office/drawing/2014/main" id="{C50F5416-4CB7-7FC0-B505-EEA5EF85A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862" y="1344709"/>
            <a:ext cx="6619875" cy="4778179"/>
          </a:xfrm>
          <a:prstGeom prst="rect">
            <a:avLst/>
          </a:prstGeom>
        </p:spPr>
      </p:pic>
    </p:spTree>
    <p:extLst>
      <p:ext uri="{BB962C8B-B14F-4D97-AF65-F5344CB8AC3E}">
        <p14:creationId xmlns:p14="http://schemas.microsoft.com/office/powerpoint/2010/main" val="179191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t>Flow Diagram</a:t>
            </a:r>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12</a:t>
            </a:fld>
            <a:endParaRPr lang="en-US"/>
          </a:p>
        </p:txBody>
      </p:sp>
      <p:pic>
        <p:nvPicPr>
          <p:cNvPr id="7" name="Picture 6">
            <a:extLst>
              <a:ext uri="{FF2B5EF4-FFF2-40B4-BE49-F238E27FC236}">
                <a16:creationId xmlns:a16="http://schemas.microsoft.com/office/drawing/2014/main" id="{3A168BDB-80E0-8E15-3998-14D51E57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294209"/>
            <a:ext cx="5248275" cy="4879180"/>
          </a:xfrm>
          <a:prstGeom prst="rect">
            <a:avLst/>
          </a:prstGeom>
        </p:spPr>
      </p:pic>
    </p:spTree>
    <p:extLst>
      <p:ext uri="{BB962C8B-B14F-4D97-AF65-F5344CB8AC3E}">
        <p14:creationId xmlns:p14="http://schemas.microsoft.com/office/powerpoint/2010/main" val="786790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noAutofit/>
          </a:bodyPr>
          <a:lstStyle/>
          <a:p>
            <a:pPr algn="l"/>
            <a:r>
              <a:rPr lang="en-IN" sz="3600" dirty="0"/>
              <a:t>Process for Final year project Registration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lnSpcReduction="10000"/>
          </a:bodyPr>
          <a:lstStyle/>
          <a:p>
            <a:pPr>
              <a:buFont typeface="Wingdings" panose="05000000000000000000" pitchFamily="2" charset="2"/>
              <a:buChar char="§"/>
            </a:pPr>
            <a:r>
              <a:rPr lang="en-IN" sz="2400" dirty="0"/>
              <a:t>Register</a:t>
            </a:r>
          </a:p>
          <a:p>
            <a:pPr lvl="1">
              <a:buFont typeface="Wingdings" panose="05000000000000000000" pitchFamily="2" charset="2"/>
              <a:buChar char="§"/>
            </a:pPr>
            <a:r>
              <a:rPr lang="en-IN" sz="2000" dirty="0"/>
              <a:t>Register using </a:t>
            </a:r>
            <a:r>
              <a:rPr lang="en-IN" sz="2000" u="sng" dirty="0"/>
              <a:t>Name, email id, password</a:t>
            </a:r>
          </a:p>
          <a:p>
            <a:pPr lvl="1">
              <a:buFont typeface="Wingdings" panose="05000000000000000000" pitchFamily="2" charset="2"/>
              <a:buChar char="§"/>
            </a:pPr>
            <a:r>
              <a:rPr lang="en-IN" sz="2000" u="sng" dirty="0"/>
              <a:t>OTP</a:t>
            </a:r>
            <a:r>
              <a:rPr lang="en-IN" sz="2000" dirty="0"/>
              <a:t> is generated to the given mail id, and verifies the email id</a:t>
            </a:r>
          </a:p>
          <a:p>
            <a:pPr>
              <a:buFont typeface="Wingdings" panose="05000000000000000000" pitchFamily="2" charset="2"/>
              <a:buChar char="§"/>
            </a:pPr>
            <a:r>
              <a:rPr lang="en-IN" sz="2400" dirty="0"/>
              <a:t>Login</a:t>
            </a:r>
          </a:p>
          <a:p>
            <a:pPr lvl="1">
              <a:buFont typeface="Wingdings" panose="05000000000000000000" pitchFamily="2" charset="2"/>
              <a:buChar char="§"/>
            </a:pPr>
            <a:r>
              <a:rPr lang="en-IN" sz="2000" dirty="0"/>
              <a:t>Login using </a:t>
            </a:r>
            <a:r>
              <a:rPr lang="en-IN" sz="2000" u="sng" dirty="0"/>
              <a:t>email id </a:t>
            </a:r>
            <a:r>
              <a:rPr lang="en-IN" sz="2000" dirty="0"/>
              <a:t>and </a:t>
            </a:r>
            <a:r>
              <a:rPr lang="en-IN" sz="2000" u="sng" dirty="0"/>
              <a:t>password</a:t>
            </a:r>
          </a:p>
          <a:p>
            <a:pPr>
              <a:buFont typeface="Wingdings" panose="05000000000000000000" pitchFamily="2" charset="2"/>
              <a:buChar char="§"/>
            </a:pPr>
            <a:r>
              <a:rPr lang="en-IN" sz="2400" dirty="0"/>
              <a:t>Select the team size</a:t>
            </a:r>
          </a:p>
          <a:p>
            <a:pPr lvl="1">
              <a:buFont typeface="Wingdings" panose="05000000000000000000" pitchFamily="2" charset="2"/>
              <a:buChar char="§"/>
            </a:pPr>
            <a:r>
              <a:rPr lang="en-IN" sz="2000" dirty="0"/>
              <a:t>Select the total number of students, </a:t>
            </a:r>
            <a:r>
              <a:rPr lang="en-IN" sz="2000" u="sng" dirty="0"/>
              <a:t>one member or two members</a:t>
            </a:r>
          </a:p>
          <a:p>
            <a:pPr lvl="1">
              <a:buFont typeface="Wingdings" panose="05000000000000000000" pitchFamily="2" charset="2"/>
              <a:buChar char="§"/>
            </a:pPr>
            <a:r>
              <a:rPr lang="en-IN" sz="2000" dirty="0"/>
              <a:t>If two members, </a:t>
            </a:r>
            <a:r>
              <a:rPr lang="en-IN" sz="2000" u="sng" dirty="0"/>
              <a:t>second team member mail id </a:t>
            </a:r>
            <a:r>
              <a:rPr lang="en-IN" sz="2000" dirty="0"/>
              <a:t>should also be </a:t>
            </a:r>
            <a:r>
              <a:rPr lang="en-IN" sz="2000" u="sng" dirty="0"/>
              <a:t>verified using OTP.</a:t>
            </a:r>
          </a:p>
          <a:p>
            <a:pPr>
              <a:buFont typeface="Wingdings" panose="05000000000000000000" pitchFamily="2" charset="2"/>
              <a:buChar char="§"/>
            </a:pPr>
            <a:r>
              <a:rPr lang="en-IN" sz="2400" dirty="0"/>
              <a:t>Fill the Project details</a:t>
            </a:r>
          </a:p>
          <a:p>
            <a:pPr lvl="1">
              <a:buFont typeface="Wingdings" panose="05000000000000000000" pitchFamily="2" charset="2"/>
              <a:buChar char="§"/>
            </a:pPr>
            <a:r>
              <a:rPr lang="en-IN" sz="2000" dirty="0"/>
              <a:t>Fill the form which consists of </a:t>
            </a:r>
            <a:r>
              <a:rPr lang="en-IN" sz="2000" u="sng" dirty="0"/>
              <a:t>Project Title, Project Domain, Project Description</a:t>
            </a:r>
            <a:r>
              <a:rPr lang="en-IN" sz="2000" dirty="0"/>
              <a:t>, and </a:t>
            </a:r>
            <a:r>
              <a:rPr lang="en-IN" sz="2000" u="sng" dirty="0"/>
              <a:t>details of the student(s)</a:t>
            </a:r>
            <a:r>
              <a:rPr lang="en-IN" sz="2000" dirty="0"/>
              <a:t> such as </a:t>
            </a:r>
            <a:r>
              <a:rPr lang="en-IN" sz="2000" u="sng" dirty="0"/>
              <a:t>Name, Email, Registration Number and Mobile Number.</a:t>
            </a:r>
            <a:r>
              <a:rPr lang="en-IN" sz="2000" dirty="0"/>
              <a:t> </a:t>
            </a:r>
          </a:p>
          <a:p>
            <a:pPr lvl="1"/>
            <a:endParaRPr lang="en-IN" sz="2000" dirty="0"/>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13</a:t>
            </a:fld>
            <a:endParaRPr lang="en-US"/>
          </a:p>
        </p:txBody>
      </p:sp>
    </p:spTree>
    <p:extLst>
      <p:ext uri="{BB962C8B-B14F-4D97-AF65-F5344CB8AC3E}">
        <p14:creationId xmlns:p14="http://schemas.microsoft.com/office/powerpoint/2010/main" val="2713796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noAutofit/>
          </a:bodyPr>
          <a:lstStyle/>
          <a:p>
            <a:pPr algn="l"/>
            <a:r>
              <a:rPr lang="en-IN" sz="3600" dirty="0"/>
              <a:t>Process for Final year project Registration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IN" sz="2400" dirty="0"/>
              <a:t>Selecting of the Guide</a:t>
            </a:r>
          </a:p>
          <a:p>
            <a:pPr lvl="1">
              <a:buFont typeface="Wingdings" panose="05000000000000000000" pitchFamily="2" charset="2"/>
              <a:buChar char="§"/>
            </a:pPr>
            <a:r>
              <a:rPr lang="en-IN" sz="2000" dirty="0"/>
              <a:t>Students need to </a:t>
            </a:r>
            <a:r>
              <a:rPr lang="en-IN" sz="2000" u="sng" dirty="0"/>
              <a:t>select the guide</a:t>
            </a:r>
          </a:p>
          <a:p>
            <a:pPr>
              <a:buFont typeface="Wingdings" panose="05000000000000000000" pitchFamily="2" charset="2"/>
              <a:buChar char="§"/>
            </a:pPr>
            <a:r>
              <a:rPr lang="en-IN" sz="2400" dirty="0"/>
              <a:t>Confirmation Page</a:t>
            </a:r>
          </a:p>
          <a:p>
            <a:pPr lvl="1">
              <a:buFont typeface="Wingdings" panose="05000000000000000000" pitchFamily="2" charset="2"/>
              <a:buChar char="§"/>
            </a:pPr>
            <a:r>
              <a:rPr lang="en-IN" sz="2000" dirty="0"/>
              <a:t>This page will consists of all the </a:t>
            </a:r>
            <a:r>
              <a:rPr lang="en-IN" sz="2000" u="sng" dirty="0"/>
              <a:t>details filled by the user</a:t>
            </a:r>
            <a:r>
              <a:rPr lang="en-IN" sz="2000" dirty="0"/>
              <a:t>, which allows the user to check the details entered.</a:t>
            </a:r>
          </a:p>
          <a:p>
            <a:pPr>
              <a:buFont typeface="Wingdings" panose="05000000000000000000" pitchFamily="2" charset="2"/>
              <a:buChar char="§"/>
            </a:pPr>
            <a:r>
              <a:rPr lang="en-IN" sz="2400" dirty="0"/>
              <a:t>Submission</a:t>
            </a:r>
          </a:p>
          <a:p>
            <a:pPr lvl="1">
              <a:buFont typeface="Wingdings" panose="05000000000000000000" pitchFamily="2" charset="2"/>
              <a:buChar char="§"/>
            </a:pPr>
            <a:r>
              <a:rPr lang="en-IN" sz="2000" dirty="0"/>
              <a:t>This is the final page, where the </a:t>
            </a:r>
            <a:r>
              <a:rPr lang="en-IN" sz="2000" u="sng" dirty="0"/>
              <a:t>details have been stored in the database.</a:t>
            </a:r>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14</a:t>
            </a:fld>
            <a:endParaRPr lang="en-US"/>
          </a:p>
        </p:txBody>
      </p:sp>
    </p:spTree>
    <p:extLst>
      <p:ext uri="{BB962C8B-B14F-4D97-AF65-F5344CB8AC3E}">
        <p14:creationId xmlns:p14="http://schemas.microsoft.com/office/powerpoint/2010/main" val="1132070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a:bodyPr>
          <a:lstStyle/>
          <a:p>
            <a:pPr algn="l"/>
            <a:r>
              <a:rPr lang="en-US" sz="3200" dirty="0">
                <a:latin typeface="+mn-lt"/>
                <a:cs typeface="Arial" pitchFamily="34" charset="0"/>
              </a:rPr>
              <a:t>Description of Software for Implementation </a:t>
            </a:r>
            <a:endParaRPr lang="en-US" sz="3200" dirty="0">
              <a:latin typeface="+mn-lt"/>
            </a:endParaRPr>
          </a:p>
        </p:txBody>
      </p:sp>
      <p:sp>
        <p:nvSpPr>
          <p:cNvPr id="9" name="Content Placeholder 2"/>
          <p:cNvSpPr>
            <a:spLocks noGrp="1"/>
          </p:cNvSpPr>
          <p:nvPr>
            <p:ph idx="1"/>
          </p:nvPr>
        </p:nvSpPr>
        <p:spPr>
          <a:xfrm>
            <a:off x="457200" y="1676400"/>
            <a:ext cx="8229600" cy="4679950"/>
          </a:xfrm>
        </p:spPr>
        <p:txBody>
          <a:bodyPr>
            <a:normAutofit/>
          </a:bodyPr>
          <a:lstStyle/>
          <a:p>
            <a:pPr algn="just">
              <a:lnSpc>
                <a:spcPct val="80000"/>
              </a:lnSpc>
              <a:buFont typeface="Wingdings" panose="05000000000000000000" pitchFamily="2" charset="2"/>
              <a:buChar char="§"/>
            </a:pPr>
            <a:r>
              <a:rPr lang="en-IN" sz="2800" b="1" dirty="0"/>
              <a:t>Front-end</a:t>
            </a:r>
            <a:r>
              <a:rPr lang="en-IN" sz="2800" dirty="0"/>
              <a:t>: </a:t>
            </a:r>
            <a:r>
              <a:rPr lang="en-IN" sz="2400" dirty="0"/>
              <a:t>HTML 5, CSS 3, Bootstrap, Java Script</a:t>
            </a:r>
          </a:p>
          <a:p>
            <a:pPr algn="just">
              <a:lnSpc>
                <a:spcPct val="80000"/>
              </a:lnSpc>
              <a:buFont typeface="Wingdings" panose="05000000000000000000" pitchFamily="2" charset="2"/>
              <a:buChar char="§"/>
            </a:pPr>
            <a:r>
              <a:rPr lang="en-IN" sz="2800" b="1" dirty="0"/>
              <a:t>Back-end</a:t>
            </a:r>
            <a:r>
              <a:rPr lang="en-IN" sz="2800" dirty="0"/>
              <a:t>: </a:t>
            </a:r>
            <a:r>
              <a:rPr lang="en-IN" sz="2400" dirty="0"/>
              <a:t>Django(Python)</a:t>
            </a:r>
          </a:p>
          <a:p>
            <a:pPr algn="just">
              <a:lnSpc>
                <a:spcPct val="80000"/>
              </a:lnSpc>
              <a:buFont typeface="Wingdings" panose="05000000000000000000" pitchFamily="2" charset="2"/>
              <a:buChar char="§"/>
            </a:pPr>
            <a:r>
              <a:rPr lang="en-IN" sz="2800" b="1" dirty="0"/>
              <a:t>Database</a:t>
            </a:r>
            <a:r>
              <a:rPr lang="en-IN" sz="2800" dirty="0"/>
              <a:t>: </a:t>
            </a:r>
            <a:r>
              <a:rPr lang="en-IN" sz="2400" dirty="0"/>
              <a:t>Postgres</a:t>
            </a:r>
          </a:p>
          <a:p>
            <a:pPr algn="just">
              <a:lnSpc>
                <a:spcPct val="80000"/>
              </a:lnSpc>
              <a:buFont typeface="Wingdings" panose="05000000000000000000" pitchFamily="2" charset="2"/>
              <a:buChar char="§"/>
            </a:pPr>
            <a:r>
              <a:rPr lang="en-IN" sz="2800" b="1" dirty="0"/>
              <a:t>Hosting</a:t>
            </a:r>
            <a:r>
              <a:rPr lang="en-IN" sz="2800" dirty="0"/>
              <a:t>: </a:t>
            </a:r>
            <a:r>
              <a:rPr lang="en-IN" sz="2400" dirty="0"/>
              <a:t>Railway</a:t>
            </a:r>
          </a:p>
          <a:p>
            <a:pPr algn="just">
              <a:lnSpc>
                <a:spcPct val="80000"/>
              </a:lnSpc>
              <a:buFont typeface="Wingdings" panose="05000000000000000000" pitchFamily="2" charset="2"/>
              <a:buChar char="§"/>
            </a:pPr>
            <a:r>
              <a:rPr lang="en-IN" sz="2800" b="1" dirty="0"/>
              <a:t>Domain</a:t>
            </a:r>
            <a:r>
              <a:rPr lang="en-IN" sz="2800" dirty="0"/>
              <a:t>: </a:t>
            </a:r>
            <a:r>
              <a:rPr lang="en-IN" sz="2400" dirty="0"/>
              <a:t>GoDaddy</a:t>
            </a:r>
          </a:p>
          <a:p>
            <a:pPr algn="just">
              <a:lnSpc>
                <a:spcPct val="80000"/>
              </a:lnSpc>
              <a:buFont typeface="Wingdings" panose="05000000000000000000" pitchFamily="2" charset="2"/>
              <a:buChar char="§"/>
            </a:pPr>
            <a:r>
              <a:rPr lang="en-IN" sz="2800" b="1" dirty="0"/>
              <a:t>SSL</a:t>
            </a:r>
            <a:r>
              <a:rPr lang="en-IN" sz="2800" dirty="0"/>
              <a:t>: </a:t>
            </a:r>
            <a:r>
              <a:rPr lang="en-IN" sz="2400" dirty="0"/>
              <a:t>Cloudflare</a:t>
            </a:r>
            <a:endParaRPr lang="en-US" sz="2400" dirty="0"/>
          </a:p>
          <a:p>
            <a:pPr algn="just">
              <a:lnSpc>
                <a:spcPct val="80000"/>
              </a:lnSpc>
              <a:buFont typeface="Wingdings" panose="05000000000000000000" pitchFamily="2" charset="2"/>
              <a:buChar char="§"/>
            </a:pPr>
            <a:r>
              <a:rPr lang="en-US" sz="2400" b="1" dirty="0"/>
              <a:t>Cloud: </a:t>
            </a:r>
            <a:r>
              <a:rPr lang="en-US" sz="2400" dirty="0"/>
              <a:t>AWS(Amazon Web Service)     </a:t>
            </a:r>
          </a:p>
        </p:txBody>
      </p:sp>
      <p:sp>
        <p:nvSpPr>
          <p:cNvPr id="4" name="Date Placeholder 3"/>
          <p:cNvSpPr>
            <a:spLocks noGrp="1"/>
          </p:cNvSpPr>
          <p:nvPr>
            <p:ph type="dt" sz="half" idx="10"/>
          </p:nvPr>
        </p:nvSpPr>
        <p:spPr/>
        <p:txBody>
          <a:bodyPr/>
          <a:lstStyle/>
          <a:p>
            <a:fld id="{2141A835-9C87-4039-8AE0-692D1FD839A3}"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15</a:t>
            </a:fld>
            <a:endParaRPr lang="en-US"/>
          </a:p>
        </p:txBody>
      </p:sp>
    </p:spTree>
    <p:extLst>
      <p:ext uri="{BB962C8B-B14F-4D97-AF65-F5344CB8AC3E}">
        <p14:creationId xmlns:p14="http://schemas.microsoft.com/office/powerpoint/2010/main" val="2248089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4515-899B-CC70-737E-EF459175DA68}"/>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3E282475-094A-5F46-2D01-49529985935F}"/>
              </a:ext>
            </a:extLst>
          </p:cNvPr>
          <p:cNvSpPr>
            <a:spLocks noGrp="1"/>
          </p:cNvSpPr>
          <p:nvPr>
            <p:ph idx="1"/>
          </p:nvPr>
        </p:nvSpPr>
        <p:spPr>
          <a:xfrm>
            <a:off x="457200" y="1524000"/>
            <a:ext cx="8229600" cy="4832350"/>
          </a:xfrm>
        </p:spPr>
        <p:txBody>
          <a:bodyPr>
            <a:normAutofit/>
          </a:bodyPr>
          <a:lstStyle/>
          <a:p>
            <a:pPr>
              <a:buFont typeface="Wingdings" panose="05000000000000000000" pitchFamily="2" charset="2"/>
              <a:buChar char="§"/>
            </a:pPr>
            <a:r>
              <a:rPr lang="en-GB" sz="2400" b="1" dirty="0">
                <a:cs typeface="Times New Roman" panose="02020603050405020304" pitchFamily="18" charset="0"/>
              </a:rPr>
              <a:t>Psycopg2:- </a:t>
            </a:r>
            <a:r>
              <a:rPr lang="en-GB" sz="2000" dirty="0">
                <a:cs typeface="Times New Roman" panose="02020603050405020304" pitchFamily="18" charset="0"/>
              </a:rPr>
              <a:t>A plugin for connecting backend Django with postgresql database and performing the query operation.</a:t>
            </a:r>
          </a:p>
          <a:p>
            <a:endParaRPr lang="en-GB" sz="2000" dirty="0">
              <a:cs typeface="Times New Roman" panose="02020603050405020304" pitchFamily="18" charset="0"/>
            </a:endParaRPr>
          </a:p>
          <a:p>
            <a:pPr>
              <a:buFont typeface="Wingdings" panose="05000000000000000000" pitchFamily="2" charset="2"/>
              <a:buChar char="§"/>
            </a:pPr>
            <a:r>
              <a:rPr lang="en-GB" sz="2400" b="1" dirty="0">
                <a:cs typeface="Times New Roman" panose="02020603050405020304" pitchFamily="18" charset="0"/>
              </a:rPr>
              <a:t>Send_email():- </a:t>
            </a:r>
            <a:r>
              <a:rPr lang="en-GB" sz="2000" dirty="0">
                <a:cs typeface="Times New Roman" panose="02020603050405020304" pitchFamily="18" charset="0"/>
              </a:rPr>
              <a:t>A Django.email plugin to send auto-generated email from the server to the user regarding the status of his/her submission.</a:t>
            </a:r>
          </a:p>
          <a:p>
            <a:endParaRPr lang="en-GB" sz="2000" dirty="0">
              <a:cs typeface="Times New Roman" panose="02020603050405020304" pitchFamily="18" charset="0"/>
            </a:endParaRPr>
          </a:p>
          <a:p>
            <a:pPr>
              <a:buFont typeface="Wingdings" panose="05000000000000000000" pitchFamily="2" charset="2"/>
              <a:buChar char="§"/>
            </a:pPr>
            <a:r>
              <a:rPr lang="en-GB" sz="2400" b="1" dirty="0">
                <a:cs typeface="Times New Roman" panose="02020603050405020304" pitchFamily="18" charset="0"/>
              </a:rPr>
              <a:t>Django-Heroku:- </a:t>
            </a:r>
            <a:r>
              <a:rPr lang="en-GB" sz="2000" dirty="0">
                <a:cs typeface="Times New Roman" panose="02020603050405020304" pitchFamily="18" charset="0"/>
              </a:rPr>
              <a:t>A Heroku plugin for connecting the Heroku cloud base with our local Application.</a:t>
            </a:r>
          </a:p>
          <a:p>
            <a:endParaRPr lang="en-GB" sz="2000" dirty="0">
              <a:cs typeface="Times New Roman" panose="02020603050405020304" pitchFamily="18" charset="0"/>
            </a:endParaRPr>
          </a:p>
          <a:p>
            <a:pPr>
              <a:buFont typeface="Wingdings" panose="05000000000000000000" pitchFamily="2" charset="2"/>
              <a:buChar char="§"/>
            </a:pPr>
            <a:r>
              <a:rPr lang="en-GB" sz="2400" b="1" dirty="0">
                <a:cs typeface="Times New Roman" panose="02020603050405020304" pitchFamily="18" charset="0"/>
              </a:rPr>
              <a:t>Gunicorn:- </a:t>
            </a:r>
            <a:r>
              <a:rPr lang="en-GB" sz="2000" dirty="0">
                <a:cs typeface="Times New Roman" panose="02020603050405020304" pitchFamily="18" charset="0"/>
              </a:rPr>
              <a:t>Determines what type of Web Application it is i.e. identifies it as WSGI(Web Server Gateway Interface) or ASGI (Asynchronous Server Gateway Interface) and acts as a medium to serve requests from Heroku cloud server to web application in the backend.</a:t>
            </a:r>
            <a:endParaRPr lang="en-IN" sz="2000" b="1" dirty="0">
              <a:cs typeface="Times New Roman" panose="02020603050405020304" pitchFamily="18" charset="0"/>
            </a:endParaRPr>
          </a:p>
          <a:p>
            <a:endParaRPr lang="en-IN" sz="2000" dirty="0"/>
          </a:p>
        </p:txBody>
      </p:sp>
      <p:sp>
        <p:nvSpPr>
          <p:cNvPr id="4" name="Date Placeholder 3">
            <a:extLst>
              <a:ext uri="{FF2B5EF4-FFF2-40B4-BE49-F238E27FC236}">
                <a16:creationId xmlns:a16="http://schemas.microsoft.com/office/drawing/2014/main" id="{C3246454-C046-96E1-5EF0-A4F2C726015A}"/>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2B3AD6BD-87F5-EA23-3C2F-E87ACAD8F913}"/>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4155A0E9-0F7D-A3AD-252A-704BF235F5DC}"/>
              </a:ext>
            </a:extLst>
          </p:cNvPr>
          <p:cNvSpPr>
            <a:spLocks noGrp="1"/>
          </p:cNvSpPr>
          <p:nvPr>
            <p:ph type="sldNum" sz="quarter" idx="12"/>
          </p:nvPr>
        </p:nvSpPr>
        <p:spPr/>
        <p:txBody>
          <a:bodyPr/>
          <a:lstStyle/>
          <a:p>
            <a:fld id="{7B28076C-CE04-4A00-BFAA-A90EA8355859}" type="slidenum">
              <a:rPr lang="en-US" smtClean="0"/>
              <a:pPr/>
              <a:t>16</a:t>
            </a:fld>
            <a:endParaRPr lang="en-US"/>
          </a:p>
        </p:txBody>
      </p:sp>
    </p:spTree>
    <p:extLst>
      <p:ext uri="{BB962C8B-B14F-4D97-AF65-F5344CB8AC3E}">
        <p14:creationId xmlns:p14="http://schemas.microsoft.com/office/powerpoint/2010/main" val="3175737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4515-899B-CC70-737E-EF459175DA68}"/>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3E282475-094A-5F46-2D01-49529985935F}"/>
              </a:ext>
            </a:extLst>
          </p:cNvPr>
          <p:cNvSpPr>
            <a:spLocks noGrp="1"/>
          </p:cNvSpPr>
          <p:nvPr>
            <p:ph idx="1"/>
          </p:nvPr>
        </p:nvSpPr>
        <p:spPr>
          <a:xfrm>
            <a:off x="333374" y="1351280"/>
            <a:ext cx="8511685" cy="4832350"/>
          </a:xfrm>
        </p:spPr>
        <p:txBody>
          <a:bodyPr>
            <a:normAutofit fontScale="92500" lnSpcReduction="10000"/>
          </a:bodyPr>
          <a:lstStyle/>
          <a:p>
            <a:pPr>
              <a:buFont typeface="Wingdings" panose="05000000000000000000" pitchFamily="2" charset="2"/>
              <a:buChar char="§"/>
            </a:pPr>
            <a:endParaRPr lang="en-GB" sz="2400" b="1" dirty="0">
              <a:cs typeface="Times New Roman" panose="02020603050405020304" pitchFamily="18" charset="0"/>
            </a:endParaRPr>
          </a:p>
          <a:p>
            <a:pPr marL="0" indent="0">
              <a:buNone/>
            </a:pPr>
            <a:endParaRPr lang="en-GB" sz="2400" b="1" dirty="0">
              <a:cs typeface="Times New Roman" panose="02020603050405020304" pitchFamily="18" charset="0"/>
            </a:endParaRPr>
          </a:p>
          <a:p>
            <a:pPr>
              <a:buFont typeface="Wingdings" panose="05000000000000000000" pitchFamily="2" charset="2"/>
              <a:buChar char="§"/>
            </a:pPr>
            <a:endParaRPr lang="en-GB" sz="2400" b="1" dirty="0">
              <a:cs typeface="Times New Roman" panose="02020603050405020304" pitchFamily="18" charset="0"/>
            </a:endParaRPr>
          </a:p>
          <a:p>
            <a:pPr algn="just">
              <a:buFont typeface="Wingdings" panose="05000000000000000000" pitchFamily="2" charset="2"/>
              <a:buChar char="§"/>
            </a:pPr>
            <a:r>
              <a:rPr lang="en-GB" sz="2400" b="1" dirty="0">
                <a:cs typeface="Times New Roman" panose="02020603050405020304" pitchFamily="18" charset="0"/>
              </a:rPr>
              <a:t>Django-storages:- </a:t>
            </a:r>
            <a:r>
              <a:rPr lang="en-GB" sz="2100" dirty="0">
                <a:cs typeface="Times New Roman" panose="02020603050405020304" pitchFamily="18" charset="0"/>
              </a:rPr>
              <a:t>django-storages is a project to provide a variety of storage backends in a single library. This library is usually compatible with the currently supported versions of Django. Check the Trove classifiers in setup.py to be sure.</a:t>
            </a:r>
          </a:p>
          <a:p>
            <a:pPr algn="just">
              <a:buFont typeface="Wingdings" panose="05000000000000000000" pitchFamily="2" charset="2"/>
              <a:buChar char="§"/>
            </a:pPr>
            <a:endParaRPr lang="en-GB" sz="2400" b="1" dirty="0">
              <a:cs typeface="Times New Roman" panose="02020603050405020304" pitchFamily="18" charset="0"/>
            </a:endParaRPr>
          </a:p>
          <a:p>
            <a:pPr algn="just">
              <a:buFont typeface="Wingdings" panose="05000000000000000000" pitchFamily="2" charset="2"/>
              <a:buChar char="§"/>
            </a:pPr>
            <a:endParaRPr lang="en-GB" sz="2400" b="1" dirty="0">
              <a:cs typeface="Times New Roman" panose="02020603050405020304" pitchFamily="18" charset="0"/>
            </a:endParaRPr>
          </a:p>
          <a:p>
            <a:pPr algn="just">
              <a:buFont typeface="Wingdings" panose="05000000000000000000" pitchFamily="2" charset="2"/>
              <a:buChar char="§"/>
            </a:pPr>
            <a:endParaRPr lang="en-GB" sz="2400" b="1" dirty="0">
              <a:cs typeface="Times New Roman" panose="02020603050405020304" pitchFamily="18" charset="0"/>
            </a:endParaRPr>
          </a:p>
          <a:p>
            <a:pPr marL="0" indent="0" algn="just">
              <a:buNone/>
            </a:pPr>
            <a:endParaRPr lang="en-GB" sz="2400" b="1" dirty="0">
              <a:cs typeface="Times New Roman" panose="02020603050405020304" pitchFamily="18" charset="0"/>
            </a:endParaRPr>
          </a:p>
          <a:p>
            <a:pPr algn="just">
              <a:buFont typeface="Wingdings" panose="05000000000000000000" pitchFamily="2" charset="2"/>
              <a:buChar char="§"/>
            </a:pPr>
            <a:r>
              <a:rPr lang="en-GB" sz="2400" b="1" dirty="0">
                <a:cs typeface="Times New Roman" panose="02020603050405020304" pitchFamily="18" charset="0"/>
              </a:rPr>
              <a:t>Boto3 and AmazonS3: </a:t>
            </a:r>
            <a:r>
              <a:rPr lang="en-GB" sz="2000" dirty="0">
                <a:cs typeface="Times New Roman" panose="02020603050405020304" pitchFamily="18" charset="0"/>
              </a:rPr>
              <a:t>Boto3 is an AWS SDK for python to create, configure, and manage AWS services, such as Amazon Elastic Compute Cloud (Amazon EC2) and Amazon Simple Storage Service (Amazon S3). The SDK provides an object-oriented API as well as low-level access to AWS services</a:t>
            </a:r>
          </a:p>
          <a:p>
            <a:endParaRPr lang="en-GB" sz="2000" dirty="0">
              <a:cs typeface="Times New Roman" panose="02020603050405020304" pitchFamily="18" charset="0"/>
            </a:endParaRPr>
          </a:p>
        </p:txBody>
      </p:sp>
      <p:sp>
        <p:nvSpPr>
          <p:cNvPr id="4" name="Date Placeholder 3">
            <a:extLst>
              <a:ext uri="{FF2B5EF4-FFF2-40B4-BE49-F238E27FC236}">
                <a16:creationId xmlns:a16="http://schemas.microsoft.com/office/drawing/2014/main" id="{C3246454-C046-96E1-5EF0-A4F2C726015A}"/>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2B3AD6BD-87F5-EA23-3C2F-E87ACAD8F913}"/>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4155A0E9-0F7D-A3AD-252A-704BF235F5DC}"/>
              </a:ext>
            </a:extLst>
          </p:cNvPr>
          <p:cNvSpPr>
            <a:spLocks noGrp="1"/>
          </p:cNvSpPr>
          <p:nvPr>
            <p:ph type="sldNum" sz="quarter" idx="12"/>
          </p:nvPr>
        </p:nvSpPr>
        <p:spPr/>
        <p:txBody>
          <a:bodyPr/>
          <a:lstStyle/>
          <a:p>
            <a:fld id="{7B28076C-CE04-4A00-BFAA-A90EA8355859}" type="slidenum">
              <a:rPr lang="en-US" smtClean="0"/>
              <a:pPr/>
              <a:t>17</a:t>
            </a:fld>
            <a:endParaRPr lang="en-US"/>
          </a:p>
        </p:txBody>
      </p:sp>
      <p:pic>
        <p:nvPicPr>
          <p:cNvPr id="7" name="Picture 2">
            <a:extLst>
              <a:ext uri="{FF2B5EF4-FFF2-40B4-BE49-F238E27FC236}">
                <a16:creationId xmlns:a16="http://schemas.microsoft.com/office/drawing/2014/main" id="{9F3147BB-501B-E3AA-FC1E-73B74A964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71600"/>
            <a:ext cx="3300874" cy="838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oto3 S3 Upload, Download and List files (Python 3)">
            <a:extLst>
              <a:ext uri="{FF2B5EF4-FFF2-40B4-BE49-F238E27FC236}">
                <a16:creationId xmlns:a16="http://schemas.microsoft.com/office/drawing/2014/main" id="{32A57D86-8E6F-FE56-FDDC-65B46653E7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410" b="14755"/>
          <a:stretch/>
        </p:blipFill>
        <p:spPr bwMode="auto">
          <a:xfrm>
            <a:off x="3124200" y="3505200"/>
            <a:ext cx="2185987"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80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IN" sz="2400" b="1" dirty="0"/>
              <a:t>Planning: </a:t>
            </a:r>
          </a:p>
          <a:p>
            <a:pPr lvl="1"/>
            <a:r>
              <a:rPr lang="en-IN" sz="2000" dirty="0"/>
              <a:t>Discussion with dean mam and professors</a:t>
            </a:r>
          </a:p>
          <a:p>
            <a:pPr>
              <a:buFont typeface="Wingdings" panose="05000000000000000000" pitchFamily="2" charset="2"/>
              <a:buChar char="§"/>
            </a:pPr>
            <a:r>
              <a:rPr lang="en-IN" sz="2400" b="1" dirty="0"/>
              <a:t>Designing: </a:t>
            </a:r>
          </a:p>
          <a:p>
            <a:pPr lvl="1"/>
            <a:r>
              <a:rPr lang="en-IN" sz="2000" dirty="0"/>
              <a:t>Used Figma for designing </a:t>
            </a:r>
          </a:p>
          <a:p>
            <a:pPr>
              <a:buFont typeface="Wingdings" panose="05000000000000000000" pitchFamily="2" charset="2"/>
              <a:buChar char="§"/>
            </a:pPr>
            <a:r>
              <a:rPr lang="en-IN" sz="2400" b="1" dirty="0"/>
              <a:t>Development:</a:t>
            </a:r>
          </a:p>
          <a:p>
            <a:pPr lvl="1"/>
            <a:r>
              <a:rPr lang="en-IN" sz="2000" dirty="0"/>
              <a:t>Used VS code </a:t>
            </a:r>
          </a:p>
          <a:p>
            <a:pPr>
              <a:buFont typeface="Wingdings" panose="05000000000000000000" pitchFamily="2" charset="2"/>
              <a:buChar char="§"/>
            </a:pPr>
            <a:r>
              <a:rPr lang="en-IN" sz="2400" b="1" dirty="0"/>
              <a:t>Testing: </a:t>
            </a:r>
          </a:p>
          <a:p>
            <a:pPr lvl="1"/>
            <a:r>
              <a:rPr lang="en-IN" sz="2000" dirty="0"/>
              <a:t>3 Testing were done</a:t>
            </a:r>
          </a:p>
          <a:p>
            <a:pPr>
              <a:buFont typeface="Wingdings" panose="05000000000000000000" pitchFamily="2" charset="2"/>
              <a:buChar char="§"/>
            </a:pPr>
            <a:r>
              <a:rPr lang="en-IN" sz="2400" b="1" dirty="0"/>
              <a:t>Deploying:</a:t>
            </a:r>
          </a:p>
          <a:p>
            <a:pPr lvl="1"/>
            <a:r>
              <a:rPr lang="en-IN" sz="2000" dirty="0"/>
              <a:t> Was Deployed in Heroku, and used GoDaddy for Domain</a:t>
            </a:r>
          </a:p>
          <a:p>
            <a:pPr marL="0" indent="0">
              <a:buNone/>
            </a:pPr>
            <a:endParaRPr lang="en-IN" sz="2400" dirty="0"/>
          </a:p>
          <a:p>
            <a:endParaRPr lang="en-IN" sz="2400" dirty="0"/>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18</a:t>
            </a:fld>
            <a:endParaRPr lang="en-US"/>
          </a:p>
        </p:txBody>
      </p:sp>
    </p:spTree>
    <p:extLst>
      <p:ext uri="{BB962C8B-B14F-4D97-AF65-F5344CB8AC3E}">
        <p14:creationId xmlns:p14="http://schemas.microsoft.com/office/powerpoint/2010/main" val="3527068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US" sz="2000" dirty="0"/>
              <a:t>The project registration and guide selection is a module for the final year and it will be deployed in Railway. </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The Guides have to register and create an account, so that the guides can review the project details of the team.</a:t>
            </a:r>
          </a:p>
          <a:p>
            <a:pPr>
              <a:buFont typeface="Wingdings" panose="05000000000000000000" pitchFamily="2" charset="2"/>
              <a:buChar char="§"/>
            </a:pPr>
            <a:endParaRPr lang="en-IN" sz="2000" dirty="0"/>
          </a:p>
          <a:p>
            <a:pPr>
              <a:buFont typeface="Wingdings" panose="05000000000000000000" pitchFamily="2" charset="2"/>
              <a:buChar char="§"/>
            </a:pPr>
            <a:r>
              <a:rPr lang="en-US" sz="2000" dirty="0"/>
              <a:t>This modules helps in maintaining the projects done by the students with ease. The department's work is greatly facilitated as well as the student’s.</a:t>
            </a:r>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19</a:t>
            </a:fld>
            <a:endParaRPr lang="en-US"/>
          </a:p>
        </p:txBody>
      </p:sp>
    </p:spTree>
    <p:extLst>
      <p:ext uri="{BB962C8B-B14F-4D97-AF65-F5344CB8AC3E}">
        <p14:creationId xmlns:p14="http://schemas.microsoft.com/office/powerpoint/2010/main" val="2121584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l"/>
            <a:r>
              <a:rPr lang="en-US" dirty="0">
                <a:solidFill>
                  <a:schemeClr val="tx2">
                    <a:lumMod val="50000"/>
                  </a:schemeClr>
                </a:solidFill>
                <a:latin typeface="Arial" pitchFamily="34" charset="0"/>
                <a:cs typeface="Arial" pitchFamily="34" charset="0"/>
              </a:rPr>
              <a:t>Presentation Outline</a:t>
            </a:r>
          </a:p>
        </p:txBody>
      </p:sp>
      <p:sp>
        <p:nvSpPr>
          <p:cNvPr id="3" name="Content Placeholder 2"/>
          <p:cNvSpPr>
            <a:spLocks noGrp="1"/>
          </p:cNvSpPr>
          <p:nvPr>
            <p:ph idx="1"/>
          </p:nvPr>
        </p:nvSpPr>
        <p:spPr>
          <a:xfrm>
            <a:off x="609600" y="1600200"/>
            <a:ext cx="8229600" cy="4525963"/>
          </a:xfrm>
        </p:spPr>
        <p:txBody>
          <a:bodyPr>
            <a:normAutofit lnSpcReduction="10000"/>
          </a:bodyPr>
          <a:lstStyle/>
          <a:p>
            <a:r>
              <a:rPr lang="en-US" sz="2000" dirty="0">
                <a:solidFill>
                  <a:srgbClr val="002060"/>
                </a:solidFill>
                <a:latin typeface="Arial" pitchFamily="34" charset="0"/>
                <a:cs typeface="Arial" pitchFamily="34" charset="0"/>
              </a:rPr>
              <a:t>Aim and Problem statement</a:t>
            </a:r>
          </a:p>
          <a:p>
            <a:r>
              <a:rPr lang="en-US" sz="2000" dirty="0">
                <a:solidFill>
                  <a:srgbClr val="002060"/>
                </a:solidFill>
                <a:latin typeface="Arial" pitchFamily="34" charset="0"/>
                <a:cs typeface="Arial" pitchFamily="34" charset="0"/>
              </a:rPr>
              <a:t>Introduction</a:t>
            </a:r>
          </a:p>
          <a:p>
            <a:r>
              <a:rPr lang="en-US" sz="2000" dirty="0">
                <a:solidFill>
                  <a:srgbClr val="002060"/>
                </a:solidFill>
                <a:latin typeface="Arial" pitchFamily="34" charset="0"/>
                <a:cs typeface="Arial" pitchFamily="34" charset="0"/>
              </a:rPr>
              <a:t>Literature Review</a:t>
            </a:r>
          </a:p>
          <a:p>
            <a:r>
              <a:rPr lang="en-US" sz="2000" dirty="0">
                <a:solidFill>
                  <a:srgbClr val="002060"/>
                </a:solidFill>
                <a:latin typeface="Arial" pitchFamily="34" charset="0"/>
                <a:cs typeface="Arial" pitchFamily="34" charset="0"/>
              </a:rPr>
              <a:t>Inferences from Literature Review</a:t>
            </a:r>
          </a:p>
          <a:p>
            <a:r>
              <a:rPr lang="en-US" sz="2000" dirty="0">
                <a:solidFill>
                  <a:srgbClr val="002060"/>
                </a:solidFill>
                <a:latin typeface="Arial" pitchFamily="34" charset="0"/>
                <a:cs typeface="Arial" pitchFamily="34" charset="0"/>
              </a:rPr>
              <a:t>Objectives</a:t>
            </a:r>
          </a:p>
          <a:p>
            <a:r>
              <a:rPr lang="en-US" sz="2000" dirty="0">
                <a:solidFill>
                  <a:srgbClr val="002060"/>
                </a:solidFill>
                <a:latin typeface="Arial" pitchFamily="34" charset="0"/>
                <a:cs typeface="Arial" pitchFamily="34" charset="0"/>
              </a:rPr>
              <a:t>Ideation Map</a:t>
            </a:r>
          </a:p>
          <a:p>
            <a:r>
              <a:rPr lang="en-US" sz="2000" dirty="0">
                <a:solidFill>
                  <a:srgbClr val="002060"/>
                </a:solidFill>
                <a:latin typeface="Arial" pitchFamily="34" charset="0"/>
                <a:cs typeface="Arial" pitchFamily="34" charset="0"/>
              </a:rPr>
              <a:t>Flow Diagram and System Architecture </a:t>
            </a:r>
          </a:p>
          <a:p>
            <a:r>
              <a:rPr lang="en-US" sz="2000" dirty="0">
                <a:solidFill>
                  <a:srgbClr val="002060"/>
                </a:solidFill>
                <a:latin typeface="Arial" pitchFamily="34" charset="0"/>
                <a:cs typeface="Arial" pitchFamily="34" charset="0"/>
              </a:rPr>
              <a:t>Process</a:t>
            </a:r>
          </a:p>
          <a:p>
            <a:r>
              <a:rPr lang="en-US" sz="2000" dirty="0">
                <a:solidFill>
                  <a:srgbClr val="002060"/>
                </a:solidFill>
                <a:latin typeface="Arial" pitchFamily="34" charset="0"/>
                <a:cs typeface="Arial" pitchFamily="34" charset="0"/>
              </a:rPr>
              <a:t>Description of Software for Implementation</a:t>
            </a:r>
          </a:p>
          <a:p>
            <a:r>
              <a:rPr lang="en-US" sz="2000" dirty="0">
                <a:solidFill>
                  <a:srgbClr val="002060"/>
                </a:solidFill>
                <a:latin typeface="Arial" pitchFamily="34" charset="0"/>
                <a:cs typeface="Arial" pitchFamily="34" charset="0"/>
              </a:rPr>
              <a:t>Project Management Plan</a:t>
            </a:r>
          </a:p>
          <a:p>
            <a:r>
              <a:rPr lang="en-US" sz="2000" dirty="0">
                <a:solidFill>
                  <a:srgbClr val="002060"/>
                </a:solidFill>
                <a:latin typeface="Arial" pitchFamily="34" charset="0"/>
                <a:cs typeface="Arial" pitchFamily="34" charset="0"/>
              </a:rPr>
              <a:t>Budget</a:t>
            </a:r>
          </a:p>
          <a:p>
            <a:r>
              <a:rPr lang="en-US" sz="2000" dirty="0">
                <a:solidFill>
                  <a:srgbClr val="002060"/>
                </a:solidFill>
                <a:latin typeface="Arial" pitchFamily="34" charset="0"/>
                <a:cs typeface="Arial" pitchFamily="34" charset="0"/>
              </a:rPr>
              <a:t>Application Screenshots</a:t>
            </a:r>
          </a:p>
          <a:p>
            <a:r>
              <a:rPr lang="en-US" sz="2000" dirty="0">
                <a:solidFill>
                  <a:srgbClr val="002060"/>
                </a:solidFill>
                <a:latin typeface="Arial" pitchFamily="34" charset="0"/>
                <a:cs typeface="Arial" pitchFamily="34" charset="0"/>
              </a:rPr>
              <a:t>References</a:t>
            </a:r>
          </a:p>
          <a:p>
            <a:pPr marL="0" indent="0">
              <a:buNone/>
            </a:pPr>
            <a:endParaRPr lang="en-US" sz="2000" dirty="0">
              <a:solidFill>
                <a:srgbClr val="002060"/>
              </a:solidFill>
              <a:latin typeface="Arial" pitchFamily="34" charset="0"/>
              <a:cs typeface="Arial" pitchFamily="34" charset="0"/>
            </a:endParaRPr>
          </a:p>
          <a:p>
            <a:endParaRPr lang="en-US" dirty="0"/>
          </a:p>
        </p:txBody>
      </p:sp>
      <p:sp>
        <p:nvSpPr>
          <p:cNvPr id="4" name="Date Placeholder 3"/>
          <p:cNvSpPr>
            <a:spLocks noGrp="1"/>
          </p:cNvSpPr>
          <p:nvPr>
            <p:ph type="dt" sz="half" idx="10"/>
          </p:nvPr>
        </p:nvSpPr>
        <p:spPr/>
        <p:txBody>
          <a:bodyPr/>
          <a:lstStyle/>
          <a:p>
            <a:fld id="{EED79212-7225-48ED-BB41-E076A0C2A083}" type="datetime3">
              <a:rPr lang="en-US" smtClean="0"/>
              <a:pPr/>
              <a:t>27 March 2023</a:t>
            </a:fld>
            <a:endParaRPr lang="en-US" dirty="0"/>
          </a:p>
        </p:txBody>
      </p:sp>
      <p:sp>
        <p:nvSpPr>
          <p:cNvPr id="5" name="Footer Placeholder 4"/>
          <p:cNvSpPr>
            <a:spLocks noGrp="1"/>
          </p:cNvSpPr>
          <p:nvPr>
            <p:ph type="ftr" sz="quarter" idx="11"/>
          </p:nvPr>
        </p:nvSpPr>
        <p:spPr/>
        <p:txBody>
          <a:bodyPr/>
          <a:lstStyle/>
          <a:p>
            <a:r>
              <a:rPr lang="en-US"/>
              <a:t>School of Computing</a:t>
            </a:r>
            <a:endParaRPr lang="en-US" dirty="0"/>
          </a:p>
        </p:txBody>
      </p:sp>
      <p:sp>
        <p:nvSpPr>
          <p:cNvPr id="6" name="Slide Number Placeholder 5"/>
          <p:cNvSpPr>
            <a:spLocks noGrp="1"/>
          </p:cNvSpPr>
          <p:nvPr>
            <p:ph type="sldNum" sz="quarter" idx="12"/>
          </p:nvPr>
        </p:nvSpPr>
        <p:spPr/>
        <p:txBody>
          <a:bodyPr/>
          <a:lstStyle/>
          <a:p>
            <a:fld id="{C0EC1BDC-9B67-430D-970A-E36C75175141}"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152-4738-6276-98FB-27D6C21009B1}"/>
              </a:ext>
            </a:extLst>
          </p:cNvPr>
          <p:cNvSpPr>
            <a:spLocks noGrp="1"/>
          </p:cNvSpPr>
          <p:nvPr>
            <p:ph type="title"/>
          </p:nvPr>
        </p:nvSpPr>
        <p:spPr/>
        <p:txBody>
          <a:bodyPr/>
          <a:lstStyle/>
          <a:p>
            <a:r>
              <a:rPr lang="en-IN" dirty="0"/>
              <a:t>Project Management Plan</a:t>
            </a:r>
          </a:p>
        </p:txBody>
      </p:sp>
      <p:sp>
        <p:nvSpPr>
          <p:cNvPr id="3" name="Content Placeholder 2">
            <a:extLst>
              <a:ext uri="{FF2B5EF4-FFF2-40B4-BE49-F238E27FC236}">
                <a16:creationId xmlns:a16="http://schemas.microsoft.com/office/drawing/2014/main" id="{30117EB5-790A-0AAF-6676-3B49D4AB8657}"/>
              </a:ext>
            </a:extLst>
          </p:cNvPr>
          <p:cNvSpPr>
            <a:spLocks noGrp="1"/>
          </p:cNvSpPr>
          <p:nvPr>
            <p:ph idx="1"/>
          </p:nvPr>
        </p:nvSpPr>
        <p:spPr/>
        <p:txBody>
          <a:bodyPr>
            <a:normAutofit/>
          </a:bodyPr>
          <a:lstStyle/>
          <a:p>
            <a:pPr>
              <a:buFont typeface="Wingdings" panose="05000000000000000000" pitchFamily="2" charset="2"/>
              <a:buChar char="§"/>
            </a:pPr>
            <a:r>
              <a:rPr lang="en-US" sz="2000" dirty="0"/>
              <a:t>The next implementation is to add cloud storage which collects all the project documents , ppt, guide form and research paper.</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This projects is used by the department to collect the student details, project details, guide details and to check and review the ppt and documentation. </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The staffs can also give the comments, suggestions and remarks on the project, which the students can also review it.</a:t>
            </a:r>
          </a:p>
        </p:txBody>
      </p:sp>
      <p:sp>
        <p:nvSpPr>
          <p:cNvPr id="4" name="Date Placeholder 3">
            <a:extLst>
              <a:ext uri="{FF2B5EF4-FFF2-40B4-BE49-F238E27FC236}">
                <a16:creationId xmlns:a16="http://schemas.microsoft.com/office/drawing/2014/main" id="{21388AF9-E6A0-5C08-9EB9-83CA9B982CC6}"/>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4C49FC0E-3957-210D-5B2A-65160391F1F2}"/>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EB5DDA4-E918-CBD7-91E1-A18F138876BA}"/>
              </a:ext>
            </a:extLst>
          </p:cNvPr>
          <p:cNvSpPr>
            <a:spLocks noGrp="1"/>
          </p:cNvSpPr>
          <p:nvPr>
            <p:ph type="sldNum" sz="quarter" idx="12"/>
          </p:nvPr>
        </p:nvSpPr>
        <p:spPr/>
        <p:txBody>
          <a:bodyPr/>
          <a:lstStyle/>
          <a:p>
            <a:fld id="{7B28076C-CE04-4A00-BFAA-A90EA8355859}" type="slidenum">
              <a:rPr lang="en-US" smtClean="0"/>
              <a:pPr/>
              <a:t>20</a:t>
            </a:fld>
            <a:endParaRPr lang="en-US"/>
          </a:p>
        </p:txBody>
      </p:sp>
    </p:spTree>
    <p:extLst>
      <p:ext uri="{BB962C8B-B14F-4D97-AF65-F5344CB8AC3E}">
        <p14:creationId xmlns:p14="http://schemas.microsoft.com/office/powerpoint/2010/main" val="3492710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Budget</a:t>
            </a:r>
            <a:endParaRPr lang="en-IN" dirty="0"/>
          </a:p>
        </p:txBody>
      </p:sp>
      <p:sp>
        <p:nvSpPr>
          <p:cNvPr id="3" name="Content Placeholder 2"/>
          <p:cNvSpPr>
            <a:spLocks noGrp="1"/>
          </p:cNvSpPr>
          <p:nvPr>
            <p:ph idx="1"/>
          </p:nvPr>
        </p:nvSpPr>
        <p:spPr>
          <a:xfrm>
            <a:off x="457200" y="1371600"/>
            <a:ext cx="8229600" cy="4984750"/>
          </a:xfrm>
        </p:spPr>
        <p:txBody>
          <a:bodyPr>
            <a:normAutofit lnSpcReduction="10000"/>
          </a:bodyPr>
          <a:lstStyle/>
          <a:p>
            <a:pPr>
              <a:buFont typeface="Wingdings" panose="05000000000000000000" pitchFamily="2" charset="2"/>
              <a:buChar char="§"/>
            </a:pPr>
            <a:r>
              <a:rPr lang="en-US" sz="2000" b="1" u="sng" dirty="0"/>
              <a:t>Total Cost Spent Till Now:</a:t>
            </a:r>
          </a:p>
          <a:p>
            <a:pPr marL="0" indent="0">
              <a:buNone/>
            </a:pPr>
            <a:r>
              <a:rPr lang="en-US" sz="2000" dirty="0"/>
              <a:t>1.Go daddy domain: Rs:900 for 2 years</a:t>
            </a:r>
          </a:p>
          <a:p>
            <a:pPr marL="0" indent="0">
              <a:buNone/>
            </a:pPr>
            <a:r>
              <a:rPr lang="en-US" sz="2000" dirty="0"/>
              <a:t>2.Heroku: Rs:00 (free of cost for now)</a:t>
            </a:r>
          </a:p>
          <a:p>
            <a:pPr marL="0" indent="0">
              <a:buNone/>
            </a:pPr>
            <a:r>
              <a:rPr lang="en-US" sz="2000" dirty="0"/>
              <a:t>3.SSL key: Rs:00 (free of cost for now)</a:t>
            </a:r>
          </a:p>
          <a:p>
            <a:pPr>
              <a:buFont typeface="Wingdings" panose="05000000000000000000" pitchFamily="2" charset="2"/>
              <a:buChar char="§"/>
            </a:pPr>
            <a:r>
              <a:rPr lang="en-US" sz="2000" b="1" u="sng" dirty="0"/>
              <a:t>Cost required in future:</a:t>
            </a:r>
          </a:p>
          <a:p>
            <a:pPr marL="0" indent="0">
              <a:buNone/>
            </a:pPr>
            <a:r>
              <a:rPr lang="en-US" sz="2000" dirty="0"/>
              <a:t>1.Railway Hosting: Rs:2100 + tax per month</a:t>
            </a:r>
          </a:p>
          <a:p>
            <a:pPr marL="0" indent="0">
              <a:buNone/>
            </a:pPr>
            <a:r>
              <a:rPr lang="en-US" sz="2000" dirty="0"/>
              <a:t>2.cloud storage: (AWS :S3 standard :Rs:500 + tax per month) (preferred)</a:t>
            </a:r>
          </a:p>
          <a:p>
            <a:pPr marL="0" indent="0">
              <a:buNone/>
            </a:pPr>
            <a:r>
              <a:rPr lang="en-US" sz="2000" dirty="0"/>
              <a:t>                              (Google cloud: 200GB : Rs : 210 per month)</a:t>
            </a:r>
          </a:p>
          <a:p>
            <a:pPr marL="0" indent="0">
              <a:buNone/>
            </a:pPr>
            <a:r>
              <a:rPr lang="en-US" sz="2000" dirty="0"/>
              <a:t>3.Domain renewal: Rs:1200 per year</a:t>
            </a:r>
          </a:p>
          <a:p>
            <a:pPr marL="0" indent="0">
              <a:buNone/>
            </a:pPr>
            <a:r>
              <a:rPr lang="en-US" sz="2000" dirty="0"/>
              <a:t>4.SSL certificate: (basic: Rs :349 per month)</a:t>
            </a:r>
          </a:p>
          <a:p>
            <a:pPr marL="0" indent="0">
              <a:buNone/>
            </a:pPr>
            <a:r>
              <a:rPr lang="en-US" sz="2000" dirty="0"/>
              <a:t>                              (Intermediate: Rs : 749 per month) (preferred)</a:t>
            </a:r>
          </a:p>
          <a:p>
            <a:pPr>
              <a:buFont typeface="Wingdings" panose="05000000000000000000" pitchFamily="2" charset="2"/>
              <a:buChar char="§"/>
            </a:pPr>
            <a:r>
              <a:rPr lang="en-US" sz="2000" b="1" u="sng" dirty="0"/>
              <a:t>Overall Budget Required : </a:t>
            </a:r>
          </a:p>
          <a:p>
            <a:pPr marL="0" indent="0">
              <a:buNone/>
            </a:pPr>
            <a:r>
              <a:rPr lang="en-US" sz="2000" dirty="0"/>
              <a:t> -The overall cost required for system maintenance per year is approximately    Rs:25000 (per year).</a:t>
            </a:r>
            <a:endParaRPr lang="en-IN" sz="2000" b="1" i="1" u="sng" dirty="0"/>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21</a:t>
            </a:fld>
            <a:endParaRPr lang="en-US"/>
          </a:p>
        </p:txBody>
      </p:sp>
    </p:spTree>
    <p:extLst>
      <p:ext uri="{BB962C8B-B14F-4D97-AF65-F5344CB8AC3E}">
        <p14:creationId xmlns:p14="http://schemas.microsoft.com/office/powerpoint/2010/main" val="169524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Budget</a:t>
            </a:r>
            <a:endParaRPr lang="en-IN" dirty="0"/>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22</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728662" y="1485900"/>
            <a:ext cx="7686675" cy="475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55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3" name="Content Placeholder 2">
            <a:extLst>
              <a:ext uri="{FF2B5EF4-FFF2-40B4-BE49-F238E27FC236}">
                <a16:creationId xmlns:a16="http://schemas.microsoft.com/office/drawing/2014/main" id="{78B15DB6-E60C-E485-1606-A7AA96816E4C}"/>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23</a:t>
            </a:fld>
            <a:endParaRPr lang="en-US"/>
          </a:p>
        </p:txBody>
      </p:sp>
      <p:pic>
        <p:nvPicPr>
          <p:cNvPr id="7" name="Picture 6">
            <a:extLst>
              <a:ext uri="{FF2B5EF4-FFF2-40B4-BE49-F238E27FC236}">
                <a16:creationId xmlns:a16="http://schemas.microsoft.com/office/drawing/2014/main" id="{AAFC4711-BC44-90D7-B437-96E3075EBBC3}"/>
              </a:ext>
            </a:extLst>
          </p:cNvPr>
          <p:cNvPicPr>
            <a:picLocks noChangeAspect="1"/>
          </p:cNvPicPr>
          <p:nvPr/>
        </p:nvPicPr>
        <p:blipFill>
          <a:blip r:embed="rId2"/>
          <a:stretch>
            <a:fillRect/>
          </a:stretch>
        </p:blipFill>
        <p:spPr>
          <a:xfrm>
            <a:off x="331620" y="1295400"/>
            <a:ext cx="4011780" cy="5060950"/>
          </a:xfrm>
          <a:prstGeom prst="rect">
            <a:avLst/>
          </a:prstGeom>
        </p:spPr>
      </p:pic>
      <p:pic>
        <p:nvPicPr>
          <p:cNvPr id="8" name="Picture 7">
            <a:extLst>
              <a:ext uri="{FF2B5EF4-FFF2-40B4-BE49-F238E27FC236}">
                <a16:creationId xmlns:a16="http://schemas.microsoft.com/office/drawing/2014/main" id="{2AF69C95-50C7-4FDB-7019-14389C09D318}"/>
              </a:ext>
            </a:extLst>
          </p:cNvPr>
          <p:cNvPicPr>
            <a:picLocks noChangeAspect="1"/>
          </p:cNvPicPr>
          <p:nvPr/>
        </p:nvPicPr>
        <p:blipFill>
          <a:blip r:embed="rId3"/>
          <a:stretch>
            <a:fillRect/>
          </a:stretch>
        </p:blipFill>
        <p:spPr>
          <a:xfrm>
            <a:off x="4376080" y="1295401"/>
            <a:ext cx="4468980" cy="5060950"/>
          </a:xfrm>
          <a:prstGeom prst="rect">
            <a:avLst/>
          </a:prstGeom>
        </p:spPr>
      </p:pic>
    </p:spTree>
    <p:extLst>
      <p:ext uri="{BB962C8B-B14F-4D97-AF65-F5344CB8AC3E}">
        <p14:creationId xmlns:p14="http://schemas.microsoft.com/office/powerpoint/2010/main" val="1405611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24</a:t>
            </a:fld>
            <a:endParaRPr lang="en-US"/>
          </a:p>
        </p:txBody>
      </p:sp>
      <p:pic>
        <p:nvPicPr>
          <p:cNvPr id="9" name="Picture 8">
            <a:extLst>
              <a:ext uri="{FF2B5EF4-FFF2-40B4-BE49-F238E27FC236}">
                <a16:creationId xmlns:a16="http://schemas.microsoft.com/office/drawing/2014/main" id="{B67BA2DD-D8B3-9425-60CD-3FB71D2481D5}"/>
              </a:ext>
            </a:extLst>
          </p:cNvPr>
          <p:cNvPicPr>
            <a:picLocks noChangeAspect="1"/>
          </p:cNvPicPr>
          <p:nvPr/>
        </p:nvPicPr>
        <p:blipFill>
          <a:blip r:embed="rId2"/>
          <a:stretch>
            <a:fillRect/>
          </a:stretch>
        </p:blipFill>
        <p:spPr>
          <a:xfrm>
            <a:off x="378436" y="1295400"/>
            <a:ext cx="4345964" cy="5164461"/>
          </a:xfrm>
          <a:prstGeom prst="rect">
            <a:avLst/>
          </a:prstGeom>
        </p:spPr>
      </p:pic>
      <p:pic>
        <p:nvPicPr>
          <p:cNvPr id="10" name="Picture 9">
            <a:extLst>
              <a:ext uri="{FF2B5EF4-FFF2-40B4-BE49-F238E27FC236}">
                <a16:creationId xmlns:a16="http://schemas.microsoft.com/office/drawing/2014/main" id="{5886CC59-D176-2593-A9A0-A177848ECAF1}"/>
              </a:ext>
            </a:extLst>
          </p:cNvPr>
          <p:cNvPicPr>
            <a:picLocks noChangeAspect="1"/>
          </p:cNvPicPr>
          <p:nvPr/>
        </p:nvPicPr>
        <p:blipFill>
          <a:blip r:embed="rId3"/>
          <a:stretch>
            <a:fillRect/>
          </a:stretch>
        </p:blipFill>
        <p:spPr>
          <a:xfrm>
            <a:off x="4803165" y="1295400"/>
            <a:ext cx="3962400" cy="5164460"/>
          </a:xfrm>
          <a:prstGeom prst="rect">
            <a:avLst/>
          </a:prstGeom>
        </p:spPr>
      </p:pic>
    </p:spTree>
    <p:extLst>
      <p:ext uri="{BB962C8B-B14F-4D97-AF65-F5344CB8AC3E}">
        <p14:creationId xmlns:p14="http://schemas.microsoft.com/office/powerpoint/2010/main" val="3420972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25</a:t>
            </a:fld>
            <a:endParaRPr lang="en-US"/>
          </a:p>
        </p:txBody>
      </p:sp>
      <p:pic>
        <p:nvPicPr>
          <p:cNvPr id="3" name="Picture 2">
            <a:extLst>
              <a:ext uri="{FF2B5EF4-FFF2-40B4-BE49-F238E27FC236}">
                <a16:creationId xmlns:a16="http://schemas.microsoft.com/office/drawing/2014/main" id="{7C71677D-285F-3364-7F3E-68B0704A8122}"/>
              </a:ext>
            </a:extLst>
          </p:cNvPr>
          <p:cNvPicPr>
            <a:picLocks noChangeAspect="1"/>
          </p:cNvPicPr>
          <p:nvPr/>
        </p:nvPicPr>
        <p:blipFill>
          <a:blip r:embed="rId2"/>
          <a:stretch>
            <a:fillRect/>
          </a:stretch>
        </p:blipFill>
        <p:spPr>
          <a:xfrm>
            <a:off x="372969" y="1299029"/>
            <a:ext cx="4199031" cy="5187042"/>
          </a:xfrm>
          <a:prstGeom prst="rect">
            <a:avLst/>
          </a:prstGeom>
        </p:spPr>
      </p:pic>
      <p:pic>
        <p:nvPicPr>
          <p:cNvPr id="7" name="Picture 6">
            <a:extLst>
              <a:ext uri="{FF2B5EF4-FFF2-40B4-BE49-F238E27FC236}">
                <a16:creationId xmlns:a16="http://schemas.microsoft.com/office/drawing/2014/main" id="{E8B13E67-DDC0-338E-17DF-D9C48A26DB7E}"/>
              </a:ext>
            </a:extLst>
          </p:cNvPr>
          <p:cNvPicPr>
            <a:picLocks noChangeAspect="1"/>
          </p:cNvPicPr>
          <p:nvPr/>
        </p:nvPicPr>
        <p:blipFill>
          <a:blip r:embed="rId3"/>
          <a:stretch>
            <a:fillRect/>
          </a:stretch>
        </p:blipFill>
        <p:spPr>
          <a:xfrm>
            <a:off x="4646029" y="1299029"/>
            <a:ext cx="4199031" cy="5187042"/>
          </a:xfrm>
          <a:prstGeom prst="rect">
            <a:avLst/>
          </a:prstGeom>
        </p:spPr>
      </p:pic>
    </p:spTree>
    <p:extLst>
      <p:ext uri="{BB962C8B-B14F-4D97-AF65-F5344CB8AC3E}">
        <p14:creationId xmlns:p14="http://schemas.microsoft.com/office/powerpoint/2010/main" val="3012958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70765"/>
            <a:ext cx="4038599" cy="4349035"/>
          </a:xfrm>
        </p:spPr>
      </p:pic>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26</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668413"/>
            <a:ext cx="4038600" cy="4329113"/>
          </a:xfrm>
          <a:prstGeom prst="rect">
            <a:avLst/>
          </a:prstGeom>
        </p:spPr>
      </p:pic>
    </p:spTree>
    <p:extLst>
      <p:ext uri="{BB962C8B-B14F-4D97-AF65-F5344CB8AC3E}">
        <p14:creationId xmlns:p14="http://schemas.microsoft.com/office/powerpoint/2010/main" val="669627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27</a:t>
            </a:fld>
            <a:endParaRPr lang="en-US"/>
          </a:p>
        </p:txBody>
      </p:sp>
      <p:pic>
        <p:nvPicPr>
          <p:cNvPr id="8" name="Picture 7">
            <a:extLst>
              <a:ext uri="{FF2B5EF4-FFF2-40B4-BE49-F238E27FC236}">
                <a16:creationId xmlns:a16="http://schemas.microsoft.com/office/drawing/2014/main" id="{6785B615-0DC7-C907-D787-D65B5F08CDA9}"/>
              </a:ext>
            </a:extLst>
          </p:cNvPr>
          <p:cNvPicPr>
            <a:picLocks noChangeAspect="1"/>
          </p:cNvPicPr>
          <p:nvPr/>
        </p:nvPicPr>
        <p:blipFill>
          <a:blip r:embed="rId2"/>
          <a:stretch>
            <a:fillRect/>
          </a:stretch>
        </p:blipFill>
        <p:spPr>
          <a:xfrm>
            <a:off x="381001" y="1295400"/>
            <a:ext cx="4200526" cy="5060950"/>
          </a:xfrm>
          <a:prstGeom prst="rect">
            <a:avLst/>
          </a:prstGeom>
        </p:spPr>
      </p:pic>
      <p:pic>
        <p:nvPicPr>
          <p:cNvPr id="9" name="Picture 8">
            <a:extLst>
              <a:ext uri="{FF2B5EF4-FFF2-40B4-BE49-F238E27FC236}">
                <a16:creationId xmlns:a16="http://schemas.microsoft.com/office/drawing/2014/main" id="{0EFB63D1-1B74-09CA-A6F7-B4F546F09009}"/>
              </a:ext>
            </a:extLst>
          </p:cNvPr>
          <p:cNvPicPr>
            <a:picLocks noChangeAspect="1"/>
          </p:cNvPicPr>
          <p:nvPr/>
        </p:nvPicPr>
        <p:blipFill>
          <a:blip r:embed="rId3"/>
          <a:stretch>
            <a:fillRect/>
          </a:stretch>
        </p:blipFill>
        <p:spPr>
          <a:xfrm>
            <a:off x="4657727" y="1295400"/>
            <a:ext cx="4187334" cy="5060950"/>
          </a:xfrm>
          <a:prstGeom prst="rect">
            <a:avLst/>
          </a:prstGeom>
        </p:spPr>
      </p:pic>
    </p:spTree>
    <p:extLst>
      <p:ext uri="{BB962C8B-B14F-4D97-AF65-F5344CB8AC3E}">
        <p14:creationId xmlns:p14="http://schemas.microsoft.com/office/powerpoint/2010/main" val="238325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28</a:t>
            </a:fld>
            <a:endParaRPr lang="en-US"/>
          </a:p>
        </p:txBody>
      </p:sp>
      <p:pic>
        <p:nvPicPr>
          <p:cNvPr id="3" name="Picture 2">
            <a:extLst>
              <a:ext uri="{FF2B5EF4-FFF2-40B4-BE49-F238E27FC236}">
                <a16:creationId xmlns:a16="http://schemas.microsoft.com/office/drawing/2014/main" id="{C0F10951-9CFB-3269-86A8-4A3182AA3819}"/>
              </a:ext>
            </a:extLst>
          </p:cNvPr>
          <p:cNvPicPr>
            <a:picLocks noChangeAspect="1"/>
          </p:cNvPicPr>
          <p:nvPr/>
        </p:nvPicPr>
        <p:blipFill>
          <a:blip r:embed="rId2"/>
          <a:stretch>
            <a:fillRect/>
          </a:stretch>
        </p:blipFill>
        <p:spPr>
          <a:xfrm>
            <a:off x="337040" y="1253347"/>
            <a:ext cx="8425960" cy="5103003"/>
          </a:xfrm>
          <a:prstGeom prst="rect">
            <a:avLst/>
          </a:prstGeom>
        </p:spPr>
      </p:pic>
    </p:spTree>
    <p:extLst>
      <p:ext uri="{BB962C8B-B14F-4D97-AF65-F5344CB8AC3E}">
        <p14:creationId xmlns:p14="http://schemas.microsoft.com/office/powerpoint/2010/main" val="3448113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1D4-DE67-2946-A8FF-93AC855055B4}"/>
              </a:ext>
            </a:extLst>
          </p:cNvPr>
          <p:cNvSpPr>
            <a:spLocks noGrp="1"/>
          </p:cNvSpPr>
          <p:nvPr>
            <p:ph type="title"/>
          </p:nvPr>
        </p:nvSpPr>
        <p:spPr/>
        <p:txBody>
          <a:bodyPr>
            <a:normAutofit/>
          </a:bodyPr>
          <a:lstStyle/>
          <a:p>
            <a:r>
              <a:rPr lang="en-IN" dirty="0"/>
              <a:t>Application Screen shots</a:t>
            </a:r>
          </a:p>
        </p:txBody>
      </p:sp>
      <p:sp>
        <p:nvSpPr>
          <p:cNvPr id="4" name="Date Placeholder 3">
            <a:extLst>
              <a:ext uri="{FF2B5EF4-FFF2-40B4-BE49-F238E27FC236}">
                <a16:creationId xmlns:a16="http://schemas.microsoft.com/office/drawing/2014/main" id="{823F82D5-2B9A-F34B-8C06-CF42F1567273}"/>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0861D8C4-255A-3586-515E-98007BC04B7F}"/>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256B1746-0F5B-831F-0B1D-BB6250FC420B}"/>
              </a:ext>
            </a:extLst>
          </p:cNvPr>
          <p:cNvSpPr>
            <a:spLocks noGrp="1"/>
          </p:cNvSpPr>
          <p:nvPr>
            <p:ph type="sldNum" sz="quarter" idx="12"/>
          </p:nvPr>
        </p:nvSpPr>
        <p:spPr/>
        <p:txBody>
          <a:bodyPr/>
          <a:lstStyle/>
          <a:p>
            <a:fld id="{7B28076C-CE04-4A00-BFAA-A90EA8355859}" type="slidenum">
              <a:rPr lang="en-US" smtClean="0"/>
              <a:pPr/>
              <a:t>29</a:t>
            </a:fld>
            <a:endParaRPr lang="en-US"/>
          </a:p>
        </p:txBody>
      </p:sp>
      <p:pic>
        <p:nvPicPr>
          <p:cNvPr id="7" name="Picture 6">
            <a:extLst>
              <a:ext uri="{FF2B5EF4-FFF2-40B4-BE49-F238E27FC236}">
                <a16:creationId xmlns:a16="http://schemas.microsoft.com/office/drawing/2014/main" id="{8E01F7E4-7132-7706-FA69-A895F3C4EFDC}"/>
              </a:ext>
            </a:extLst>
          </p:cNvPr>
          <p:cNvPicPr>
            <a:picLocks noChangeAspect="1"/>
          </p:cNvPicPr>
          <p:nvPr/>
        </p:nvPicPr>
        <p:blipFill>
          <a:blip r:embed="rId2"/>
          <a:stretch>
            <a:fillRect/>
          </a:stretch>
        </p:blipFill>
        <p:spPr>
          <a:xfrm>
            <a:off x="327515" y="1371600"/>
            <a:ext cx="4168285" cy="4724400"/>
          </a:xfrm>
          <a:prstGeom prst="rect">
            <a:avLst/>
          </a:prstGeom>
        </p:spPr>
      </p:pic>
      <p:pic>
        <p:nvPicPr>
          <p:cNvPr id="8" name="Picture 7">
            <a:extLst>
              <a:ext uri="{FF2B5EF4-FFF2-40B4-BE49-F238E27FC236}">
                <a16:creationId xmlns:a16="http://schemas.microsoft.com/office/drawing/2014/main" id="{F5CE58BB-7912-6269-DA61-702CB3AD385F}"/>
              </a:ext>
            </a:extLst>
          </p:cNvPr>
          <p:cNvPicPr>
            <a:picLocks noChangeAspect="1"/>
          </p:cNvPicPr>
          <p:nvPr/>
        </p:nvPicPr>
        <p:blipFill>
          <a:blip r:embed="rId3"/>
          <a:stretch>
            <a:fillRect/>
          </a:stretch>
        </p:blipFill>
        <p:spPr>
          <a:xfrm>
            <a:off x="4648202" y="1371600"/>
            <a:ext cx="4196858" cy="4724400"/>
          </a:xfrm>
          <a:prstGeom prst="rect">
            <a:avLst/>
          </a:prstGeom>
        </p:spPr>
      </p:pic>
    </p:spTree>
    <p:extLst>
      <p:ext uri="{BB962C8B-B14F-4D97-AF65-F5344CB8AC3E}">
        <p14:creationId xmlns:p14="http://schemas.microsoft.com/office/powerpoint/2010/main" val="516002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 and Problem statement</a:t>
            </a:r>
            <a:endParaRPr lang="en-IN" dirty="0"/>
          </a:p>
        </p:txBody>
      </p:sp>
      <p:sp>
        <p:nvSpPr>
          <p:cNvPr id="3" name="Content Placeholder 2"/>
          <p:cNvSpPr>
            <a:spLocks noGrp="1"/>
          </p:cNvSpPr>
          <p:nvPr>
            <p:ph idx="1"/>
          </p:nvPr>
        </p:nvSpPr>
        <p:spPr>
          <a:xfrm>
            <a:off x="457200" y="1371600"/>
            <a:ext cx="8229600" cy="4754563"/>
          </a:xfrm>
        </p:spPr>
        <p:txBody>
          <a:bodyPr>
            <a:normAutofit fontScale="92500" lnSpcReduction="10000"/>
          </a:bodyPr>
          <a:lstStyle/>
          <a:p>
            <a:pPr>
              <a:buFont typeface="Wingdings" panose="05000000000000000000" pitchFamily="2" charset="2"/>
              <a:buChar char="§"/>
            </a:pPr>
            <a:r>
              <a:rPr lang="en-US" sz="2400" b="1" u="sng" dirty="0"/>
              <a:t>AIM:</a:t>
            </a:r>
          </a:p>
          <a:p>
            <a:pPr marL="0" indent="0">
              <a:buNone/>
            </a:pPr>
            <a:r>
              <a:rPr lang="en-US" sz="2400" dirty="0"/>
              <a:t> </a:t>
            </a:r>
            <a:r>
              <a:rPr lang="en-US" sz="2000" dirty="0"/>
              <a:t>- To collect the project details of the students and selection of the guide for the project, upload the documents related to the project.</a:t>
            </a:r>
          </a:p>
          <a:p>
            <a:pPr marL="0" indent="0">
              <a:buNone/>
            </a:pPr>
            <a:endParaRPr lang="en-US" sz="2400" dirty="0"/>
          </a:p>
          <a:p>
            <a:pPr>
              <a:buFont typeface="Wingdings" panose="05000000000000000000" pitchFamily="2" charset="2"/>
              <a:buChar char="§"/>
            </a:pPr>
            <a:r>
              <a:rPr lang="en-US" sz="2400" b="1" u="sng" dirty="0"/>
              <a:t>PROBLEM STATEMENT:</a:t>
            </a:r>
          </a:p>
          <a:p>
            <a:pPr marL="0" indent="0">
              <a:buNone/>
            </a:pPr>
            <a:r>
              <a:rPr lang="en-US" sz="2400" b="1" dirty="0"/>
              <a:t> </a:t>
            </a:r>
            <a:r>
              <a:rPr lang="en-US" sz="2400" dirty="0"/>
              <a:t>-  </a:t>
            </a:r>
            <a:r>
              <a:rPr lang="en-US" sz="2000" dirty="0"/>
              <a:t>To create a system to </a:t>
            </a:r>
            <a:r>
              <a:rPr lang="en-US" sz="2000" u="sng" dirty="0"/>
              <a:t>reduce manual work </a:t>
            </a:r>
            <a:r>
              <a:rPr lang="en-US" sz="2000" dirty="0"/>
              <a:t>in the process of Guide selection,  collection and maintenance of student and project details as well as the project reports.</a:t>
            </a:r>
          </a:p>
          <a:p>
            <a:pPr marL="0" indent="0">
              <a:buNone/>
            </a:pPr>
            <a:endParaRPr lang="en-US" sz="2000" b="1" u="sng" dirty="0"/>
          </a:p>
          <a:p>
            <a:pPr>
              <a:buFontTx/>
              <a:buChar char="-"/>
            </a:pPr>
            <a:r>
              <a:rPr lang="en-US" sz="2000" dirty="0"/>
              <a:t>The students can </a:t>
            </a:r>
            <a:r>
              <a:rPr lang="en-US" sz="2000" u="sng" dirty="0"/>
              <a:t>select the Guide of their choice</a:t>
            </a:r>
            <a:r>
              <a:rPr lang="en-US" sz="2000" dirty="0"/>
              <a:t> which makes the interaction between the student and faculty much easier and make the process smoother. </a:t>
            </a:r>
          </a:p>
          <a:p>
            <a:pPr>
              <a:buFontTx/>
              <a:buChar char="-"/>
            </a:pPr>
            <a:endParaRPr lang="en-IN" sz="2000" dirty="0"/>
          </a:p>
          <a:p>
            <a:pPr>
              <a:buFontTx/>
              <a:buChar char="-"/>
            </a:pPr>
            <a:r>
              <a:rPr lang="en-IN" sz="2000" dirty="0"/>
              <a:t>The </a:t>
            </a:r>
            <a:r>
              <a:rPr lang="en-IN" sz="2000" u="sng" dirty="0"/>
              <a:t>guides can review the Project details </a:t>
            </a:r>
            <a:r>
              <a:rPr lang="en-IN" sz="2000" dirty="0"/>
              <a:t>of the team, and have the options to </a:t>
            </a:r>
            <a:r>
              <a:rPr lang="en-IN" sz="2000" u="sng" dirty="0"/>
              <a:t>approve or disapprove</a:t>
            </a:r>
            <a:r>
              <a:rPr lang="en-IN" sz="2000" dirty="0"/>
              <a:t>.</a:t>
            </a:r>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a:t>
            </a:fld>
            <a:endParaRPr lang="en-US"/>
          </a:p>
        </p:txBody>
      </p:sp>
    </p:spTree>
    <p:extLst>
      <p:ext uri="{BB962C8B-B14F-4D97-AF65-F5344CB8AC3E}">
        <p14:creationId xmlns:p14="http://schemas.microsoft.com/office/powerpoint/2010/main" val="707056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926" y="1371600"/>
            <a:ext cx="8229600" cy="3577391"/>
          </a:xfrm>
        </p:spPr>
      </p:pic>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22" y="3733800"/>
            <a:ext cx="8216704" cy="2622550"/>
          </a:xfrm>
          <a:prstGeom prst="rect">
            <a:avLst/>
          </a:prstGeom>
        </p:spPr>
      </p:pic>
    </p:spTree>
    <p:extLst>
      <p:ext uri="{BB962C8B-B14F-4D97-AF65-F5344CB8AC3E}">
        <p14:creationId xmlns:p14="http://schemas.microsoft.com/office/powerpoint/2010/main" val="710538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31</a:t>
            </a:fld>
            <a:endParaRPr lang="en-US"/>
          </a:p>
        </p:txBody>
      </p:sp>
      <p:pic>
        <p:nvPicPr>
          <p:cNvPr id="14" name="Picture 13">
            <a:extLst>
              <a:ext uri="{FF2B5EF4-FFF2-40B4-BE49-F238E27FC236}">
                <a16:creationId xmlns:a16="http://schemas.microsoft.com/office/drawing/2014/main" id="{A0351B71-43D7-FCEE-5B09-C12873956DDF}"/>
              </a:ext>
            </a:extLst>
          </p:cNvPr>
          <p:cNvPicPr>
            <a:picLocks noChangeAspect="1"/>
          </p:cNvPicPr>
          <p:nvPr/>
        </p:nvPicPr>
        <p:blipFill>
          <a:blip r:embed="rId2"/>
          <a:stretch>
            <a:fillRect/>
          </a:stretch>
        </p:blipFill>
        <p:spPr>
          <a:xfrm>
            <a:off x="306632" y="1752600"/>
            <a:ext cx="8530735" cy="4323128"/>
          </a:xfrm>
          <a:prstGeom prst="rect">
            <a:avLst/>
          </a:prstGeom>
        </p:spPr>
      </p:pic>
    </p:spTree>
    <p:extLst>
      <p:ext uri="{BB962C8B-B14F-4D97-AF65-F5344CB8AC3E}">
        <p14:creationId xmlns:p14="http://schemas.microsoft.com/office/powerpoint/2010/main" val="3837603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32</a:t>
            </a:fld>
            <a:endParaRPr lang="en-US"/>
          </a:p>
        </p:txBody>
      </p:sp>
      <p:pic>
        <p:nvPicPr>
          <p:cNvPr id="12" name="Content Placeholder 11">
            <a:extLst>
              <a:ext uri="{FF2B5EF4-FFF2-40B4-BE49-F238E27FC236}">
                <a16:creationId xmlns:a16="http://schemas.microsoft.com/office/drawing/2014/main" id="{B4C8C1FC-83AD-5E6C-EFCF-A0B4BD7F630A}"/>
              </a:ext>
            </a:extLst>
          </p:cNvPr>
          <p:cNvPicPr>
            <a:picLocks noGrp="1" noChangeAspect="1"/>
          </p:cNvPicPr>
          <p:nvPr>
            <p:ph idx="1"/>
          </p:nvPr>
        </p:nvPicPr>
        <p:blipFill>
          <a:blip r:embed="rId2"/>
          <a:stretch>
            <a:fillRect/>
          </a:stretch>
        </p:blipFill>
        <p:spPr>
          <a:xfrm>
            <a:off x="457200" y="1867932"/>
            <a:ext cx="8382000" cy="3990498"/>
          </a:xfrm>
        </p:spPr>
      </p:pic>
    </p:spTree>
    <p:extLst>
      <p:ext uri="{BB962C8B-B14F-4D97-AF65-F5344CB8AC3E}">
        <p14:creationId xmlns:p14="http://schemas.microsoft.com/office/powerpoint/2010/main" val="1872645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33</a:t>
            </a:fld>
            <a:endParaRPr lang="en-US"/>
          </a:p>
        </p:txBody>
      </p:sp>
      <p:pic>
        <p:nvPicPr>
          <p:cNvPr id="11" name="Content Placeholder 10">
            <a:extLst>
              <a:ext uri="{FF2B5EF4-FFF2-40B4-BE49-F238E27FC236}">
                <a16:creationId xmlns:a16="http://schemas.microsoft.com/office/drawing/2014/main" id="{07BE6027-423C-BDAB-6BB6-4AADC4D5DE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35523"/>
            <a:ext cx="8229600" cy="3455317"/>
          </a:xfrm>
        </p:spPr>
      </p:pic>
    </p:spTree>
    <p:extLst>
      <p:ext uri="{BB962C8B-B14F-4D97-AF65-F5344CB8AC3E}">
        <p14:creationId xmlns:p14="http://schemas.microsoft.com/office/powerpoint/2010/main" val="3136223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34</a:t>
            </a:fld>
            <a:endParaRPr lang="en-US"/>
          </a:p>
        </p:txBody>
      </p:sp>
      <p:pic>
        <p:nvPicPr>
          <p:cNvPr id="9" name="Content Placeholder 8">
            <a:extLst>
              <a:ext uri="{FF2B5EF4-FFF2-40B4-BE49-F238E27FC236}">
                <a16:creationId xmlns:a16="http://schemas.microsoft.com/office/drawing/2014/main" id="{B194BC90-7646-9AE3-D384-437AE3974134}"/>
              </a:ext>
            </a:extLst>
          </p:cNvPr>
          <p:cNvPicPr>
            <a:picLocks noGrp="1" noChangeAspect="1"/>
          </p:cNvPicPr>
          <p:nvPr>
            <p:ph idx="1"/>
          </p:nvPr>
        </p:nvPicPr>
        <p:blipFill>
          <a:blip r:embed="rId2"/>
          <a:stretch>
            <a:fillRect/>
          </a:stretch>
        </p:blipFill>
        <p:spPr>
          <a:xfrm>
            <a:off x="457200" y="1769348"/>
            <a:ext cx="8229600" cy="4187666"/>
          </a:xfrm>
        </p:spPr>
      </p:pic>
    </p:spTree>
    <p:extLst>
      <p:ext uri="{BB962C8B-B14F-4D97-AF65-F5344CB8AC3E}">
        <p14:creationId xmlns:p14="http://schemas.microsoft.com/office/powerpoint/2010/main" val="648117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35</a:t>
            </a:fld>
            <a:endParaRPr lang="en-US"/>
          </a:p>
        </p:txBody>
      </p:sp>
      <p:pic>
        <p:nvPicPr>
          <p:cNvPr id="12" name="Content Placeholder 11">
            <a:extLst>
              <a:ext uri="{FF2B5EF4-FFF2-40B4-BE49-F238E27FC236}">
                <a16:creationId xmlns:a16="http://schemas.microsoft.com/office/drawing/2014/main" id="{38EED2CB-02E9-0547-0901-FD3FC36DE1D2}"/>
              </a:ext>
            </a:extLst>
          </p:cNvPr>
          <p:cNvPicPr>
            <a:picLocks noGrp="1" noChangeAspect="1"/>
          </p:cNvPicPr>
          <p:nvPr>
            <p:ph idx="1"/>
          </p:nvPr>
        </p:nvPicPr>
        <p:blipFill>
          <a:blip r:embed="rId2"/>
          <a:stretch>
            <a:fillRect/>
          </a:stretch>
        </p:blipFill>
        <p:spPr>
          <a:xfrm>
            <a:off x="457200" y="1867932"/>
            <a:ext cx="8229600" cy="3990498"/>
          </a:xfrm>
        </p:spPr>
      </p:pic>
    </p:spTree>
    <p:extLst>
      <p:ext uri="{BB962C8B-B14F-4D97-AF65-F5344CB8AC3E}">
        <p14:creationId xmlns:p14="http://schemas.microsoft.com/office/powerpoint/2010/main" val="1098560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36</a:t>
            </a:fld>
            <a:endParaRPr lang="en-US"/>
          </a:p>
        </p:txBody>
      </p:sp>
      <p:pic>
        <p:nvPicPr>
          <p:cNvPr id="11" name="Content Placeholder 10">
            <a:extLst>
              <a:ext uri="{FF2B5EF4-FFF2-40B4-BE49-F238E27FC236}">
                <a16:creationId xmlns:a16="http://schemas.microsoft.com/office/drawing/2014/main" id="{122218AB-8870-4D8C-5D2C-9FD54E27F5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1" y="1600200"/>
            <a:ext cx="7848600" cy="4191000"/>
          </a:xfrm>
        </p:spPr>
      </p:pic>
    </p:spTree>
    <p:extLst>
      <p:ext uri="{BB962C8B-B14F-4D97-AF65-F5344CB8AC3E}">
        <p14:creationId xmlns:p14="http://schemas.microsoft.com/office/powerpoint/2010/main" val="2905944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Screen shots</a:t>
            </a:r>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37</a:t>
            </a:fld>
            <a:endParaRPr lang="en-US"/>
          </a:p>
        </p:txBody>
      </p:sp>
      <p:pic>
        <p:nvPicPr>
          <p:cNvPr id="11" name="Content Placeholder 10">
            <a:extLst>
              <a:ext uri="{FF2B5EF4-FFF2-40B4-BE49-F238E27FC236}">
                <a16:creationId xmlns:a16="http://schemas.microsoft.com/office/drawing/2014/main" id="{091D3A14-E69D-B51A-19D9-74F1197791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7543800" cy="4525963"/>
          </a:xfrm>
        </p:spPr>
      </p:pic>
    </p:spTree>
    <p:extLst>
      <p:ext uri="{BB962C8B-B14F-4D97-AF65-F5344CB8AC3E}">
        <p14:creationId xmlns:p14="http://schemas.microsoft.com/office/powerpoint/2010/main" val="3008227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Date Placeholder 2"/>
          <p:cNvSpPr>
            <a:spLocks noGrp="1"/>
          </p:cNvSpPr>
          <p:nvPr>
            <p:ph type="dt" sz="half" idx="10"/>
          </p:nvPr>
        </p:nvSpPr>
        <p:spPr/>
        <p:txBody>
          <a:bodyPr/>
          <a:lstStyle/>
          <a:p>
            <a:fld id="{90D305F7-9DF8-482F-A92F-377DE8B06454}" type="datetime3">
              <a:rPr lang="en-US" smtClean="0"/>
              <a:pPr/>
              <a:t>27 March 2023</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38</a:t>
            </a:fld>
            <a:endParaRPr lang="en-US"/>
          </a:p>
        </p:txBody>
      </p:sp>
      <p:sp>
        <p:nvSpPr>
          <p:cNvPr id="9" name="Rectangle 8"/>
          <p:cNvSpPr/>
          <p:nvPr/>
        </p:nvSpPr>
        <p:spPr>
          <a:xfrm>
            <a:off x="457200" y="1347158"/>
            <a:ext cx="8387860" cy="4924425"/>
          </a:xfrm>
          <a:prstGeom prst="rect">
            <a:avLst/>
          </a:prstGeom>
        </p:spPr>
        <p:txBody>
          <a:bodyPr wrap="square">
            <a:spAutoFit/>
          </a:bodyPr>
          <a:lstStyle/>
          <a:p>
            <a:r>
              <a:rPr lang="en-US" sz="1600" dirty="0"/>
              <a:t>[1] </a:t>
            </a:r>
            <a:r>
              <a:rPr lang="en-IN" sz="1600" dirty="0">
                <a:latin typeface="Arial" panose="020B0604020202020204" pitchFamily="34" charset="0"/>
              </a:rPr>
              <a:t>Shahnawaz </a:t>
            </a:r>
            <a:r>
              <a:rPr lang="en-IN" sz="1600" dirty="0" err="1">
                <a:latin typeface="Arial" panose="020B0604020202020204" pitchFamily="34" charset="0"/>
              </a:rPr>
              <a:t>Alam</a:t>
            </a:r>
            <a:r>
              <a:rPr lang="en-US" sz="1600" dirty="0"/>
              <a:t>, 2019, August. </a:t>
            </a:r>
          </a:p>
          <a:p>
            <a:r>
              <a:rPr lang="en-US" sz="1600" dirty="0">
                <a:hlinkClick r:id="rId2"/>
              </a:rPr>
              <a:t>https://ieeexplore.ieee.org/document/8843768</a:t>
            </a:r>
            <a:endParaRPr lang="en-US" sz="1600" dirty="0"/>
          </a:p>
          <a:p>
            <a:pPr lvl="0"/>
            <a:r>
              <a:rPr lang="en-US" sz="1600" dirty="0"/>
              <a:t>[2]</a:t>
            </a:r>
            <a:r>
              <a:rPr lang="en-US" sz="1600" dirty="0" err="1"/>
              <a:t>EcoSys</a:t>
            </a:r>
            <a:r>
              <a:rPr lang="en-US" sz="1600" dirty="0"/>
              <a:t> Team., 2018, October.</a:t>
            </a:r>
          </a:p>
          <a:p>
            <a:pPr lvl="0"/>
            <a:r>
              <a:rPr lang="en-US" sz="1600" dirty="0"/>
              <a:t> </a:t>
            </a:r>
            <a:r>
              <a:rPr lang="en-US" sz="1600" dirty="0">
                <a:hlinkClick r:id="rId3"/>
              </a:rPr>
              <a:t>https://www.ecosys.net/blog/project-selection-prioritization-guide/#:~:text=What%20Is%20Project%20Selection%3F,determine%20the%20order%20of%20execution</a:t>
            </a:r>
            <a:endParaRPr lang="en-US" sz="1600" dirty="0"/>
          </a:p>
          <a:p>
            <a:pPr lvl="0"/>
            <a:r>
              <a:rPr lang="en-US" sz="1600" dirty="0"/>
              <a:t>[3] </a:t>
            </a:r>
            <a:r>
              <a:rPr lang="en-US" sz="1600" dirty="0" err="1"/>
              <a:t>Simililearn</a:t>
            </a:r>
            <a:r>
              <a:rPr lang="en-US" sz="1600" dirty="0"/>
              <a:t>, 2022, August.</a:t>
            </a:r>
          </a:p>
          <a:p>
            <a:pPr lvl="0"/>
            <a:r>
              <a:rPr lang="en-US" sz="1600" dirty="0"/>
              <a:t> </a:t>
            </a:r>
            <a:r>
              <a:rPr lang="en-US" sz="1600" dirty="0">
                <a:hlinkClick r:id="rId4"/>
              </a:rPr>
              <a:t>https://www.simplilearn.com/project-management-apps-article</a:t>
            </a:r>
            <a:endParaRPr lang="en-IN" sz="1600" dirty="0"/>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[4] W3Schools, for dropdowns</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a:t>
            </a:r>
            <a:r>
              <a:rPr lang="en-US" sz="1600" u="sng" dirty="0">
                <a:solidFill>
                  <a:srgbClr val="0000FF"/>
                </a:solidFill>
                <a:effectLst/>
                <a:latin typeface="Arial" panose="020B0604020202020204" pitchFamily="34" charset="0"/>
                <a:ea typeface="Arimo"/>
                <a:cs typeface="Arimo"/>
                <a:hlinkClick r:id="rId5"/>
              </a:rPr>
              <a:t>https://www.w3schools.com/howto/howto_js_cascading_dropdown.asp</a:t>
            </a:r>
            <a:r>
              <a:rPr lang="en-US" sz="1600" dirty="0">
                <a:effectLst/>
                <a:latin typeface="Arial" panose="020B0604020202020204" pitchFamily="34" charset="0"/>
                <a:ea typeface="Arimo"/>
                <a:cs typeface="Arimo"/>
              </a:rPr>
              <a:t> </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[5] 7 Steps for Software Implementation Success, by </a:t>
            </a:r>
            <a:r>
              <a:rPr lang="en-US" sz="1600" dirty="0" err="1">
                <a:effectLst/>
                <a:latin typeface="Arial" panose="020B0604020202020204" pitchFamily="34" charset="0"/>
                <a:ea typeface="Arimo"/>
                <a:cs typeface="Arimo"/>
              </a:rPr>
              <a:t>Santex</a:t>
            </a:r>
            <a:r>
              <a:rPr lang="en-US" sz="1600" dirty="0">
                <a:effectLst/>
                <a:latin typeface="Arial" panose="020B0604020202020204" pitchFamily="34" charset="0"/>
                <a:ea typeface="Arimo"/>
                <a:cs typeface="Arimo"/>
              </a:rPr>
              <a:t> Group</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a:t>
            </a:r>
            <a:r>
              <a:rPr lang="en-US" sz="1600" u="sng" dirty="0">
                <a:solidFill>
                  <a:srgbClr val="0000FF"/>
                </a:solidFill>
                <a:effectLst/>
                <a:latin typeface="Arial" panose="020B0604020202020204" pitchFamily="34" charset="0"/>
                <a:ea typeface="Arimo"/>
                <a:cs typeface="Arimo"/>
                <a:hlinkClick r:id="rId6"/>
              </a:rPr>
              <a:t>https://santexgroup.com/blog/7-steps-for-software-implementation-success/</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[6]  Django Security Vulnerabilities fix:</a:t>
            </a:r>
            <a:endParaRPr lang="en-IN" sz="1600" dirty="0">
              <a:effectLst/>
              <a:latin typeface="Arimo"/>
              <a:ea typeface="Arimo"/>
              <a:cs typeface="Arimo"/>
            </a:endParaRPr>
          </a:p>
          <a:p>
            <a:pPr marL="66040" marR="85725" indent="-231775" algn="just">
              <a:lnSpc>
                <a:spcPct val="150000"/>
              </a:lnSpc>
              <a:spcAft>
                <a:spcPts val="0"/>
              </a:spcAft>
              <a:tabLst>
                <a:tab pos="298450" algn="l"/>
              </a:tabLst>
            </a:pPr>
            <a:r>
              <a:rPr lang="en-US" sz="1600" dirty="0">
                <a:effectLst/>
                <a:latin typeface="Arial" panose="020B0604020202020204" pitchFamily="34" charset="0"/>
                <a:ea typeface="Arimo"/>
                <a:cs typeface="Arimo"/>
              </a:rPr>
              <a:t>	https://stackoverflow.com/questions/52405589/how-to-check-django-security-vulnerabilities-and-how-to-fix-them</a:t>
            </a:r>
            <a:endParaRPr lang="en-IN" sz="1600" dirty="0">
              <a:effectLst/>
              <a:latin typeface="Arimo"/>
              <a:ea typeface="Arimo"/>
              <a:cs typeface="Arimo"/>
            </a:endParaRPr>
          </a:p>
          <a:p>
            <a:endParaRPr lang="en-IN" sz="1600" dirty="0"/>
          </a:p>
        </p:txBody>
      </p:sp>
    </p:spTree>
    <p:extLst>
      <p:ext uri="{BB962C8B-B14F-4D97-AF65-F5344CB8AC3E}">
        <p14:creationId xmlns:p14="http://schemas.microsoft.com/office/powerpoint/2010/main" val="3319276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 YOU</a:t>
            </a:r>
          </a:p>
        </p:txBody>
      </p:sp>
      <p:sp>
        <p:nvSpPr>
          <p:cNvPr id="3" name="Date Placeholder 2"/>
          <p:cNvSpPr>
            <a:spLocks noGrp="1"/>
          </p:cNvSpPr>
          <p:nvPr>
            <p:ph type="dt" sz="half" idx="10"/>
          </p:nvPr>
        </p:nvSpPr>
        <p:spPr/>
        <p:txBody>
          <a:bodyPr/>
          <a:lstStyle/>
          <a:p>
            <a:fld id="{90D305F7-9DF8-482F-A92F-377DE8B06454}" type="datetime3">
              <a:rPr lang="en-US" smtClean="0"/>
              <a:pPr/>
              <a:t>27 March 2023</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39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28" y="1524000"/>
            <a:ext cx="8230772" cy="4832350"/>
          </a:xfrm>
          <a:prstGeom prst="rect">
            <a:avLst/>
          </a:prstGeom>
        </p:spPr>
      </p:pic>
    </p:spTree>
    <p:extLst>
      <p:ext uri="{BB962C8B-B14F-4D97-AF65-F5344CB8AC3E}">
        <p14:creationId xmlns:p14="http://schemas.microsoft.com/office/powerpoint/2010/main" val="111132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lumMod val="50000"/>
                  </a:schemeClr>
                </a:solidFill>
              </a:rPr>
              <a:t>Introduction</a:t>
            </a:r>
          </a:p>
        </p:txBody>
      </p:sp>
      <p:sp>
        <p:nvSpPr>
          <p:cNvPr id="3" name="Content Placeholder 2"/>
          <p:cNvSpPr>
            <a:spLocks noGrp="1"/>
          </p:cNvSpPr>
          <p:nvPr>
            <p:ph idx="1"/>
          </p:nvPr>
        </p:nvSpPr>
        <p:spPr>
          <a:xfrm>
            <a:off x="457200" y="1600200"/>
            <a:ext cx="8229600" cy="4756150"/>
          </a:xfrm>
        </p:spPr>
        <p:txBody>
          <a:bodyPr>
            <a:normAutofit/>
          </a:bodyPr>
          <a:lstStyle/>
          <a:p>
            <a:pPr>
              <a:buFont typeface="Wingdings" panose="05000000000000000000" pitchFamily="2" charset="2"/>
              <a:buChar char="§"/>
            </a:pPr>
            <a:r>
              <a:rPr lang="en-US" sz="2000" dirty="0"/>
              <a:t>This application is a </a:t>
            </a:r>
            <a:r>
              <a:rPr lang="en-US" sz="2000" u="sng" dirty="0"/>
              <a:t>web-based portal </a:t>
            </a:r>
            <a:r>
              <a:rPr lang="en-US" sz="2000" dirty="0"/>
              <a:t>that allows the students to register themselves and select their guide for the final year project.</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 The students can register their team using </a:t>
            </a:r>
            <a:r>
              <a:rPr lang="en-US" sz="2000" u="sng" dirty="0"/>
              <a:t>email, name, and project details</a:t>
            </a:r>
            <a:r>
              <a:rPr lang="en-US" sz="2000" dirty="0"/>
              <a:t> such as project name, project domain, and Project Description.</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The students can </a:t>
            </a:r>
            <a:r>
              <a:rPr lang="en-US" sz="2000" u="sng" dirty="0"/>
              <a:t>choose the guide based on the availability of the guide</a:t>
            </a:r>
            <a:r>
              <a:rPr lang="en-US" sz="2000" dirty="0"/>
              <a:t>, and the </a:t>
            </a:r>
            <a:r>
              <a:rPr lang="en-US" sz="2000" u="sng" dirty="0"/>
              <a:t>details of their team will be emailed to the student</a:t>
            </a:r>
            <a:r>
              <a:rPr lang="en-US" sz="2000" dirty="0"/>
              <a:t>(s) containing the project details via SMTP protocol</a:t>
            </a:r>
            <a:r>
              <a:rPr lang="en-IN" sz="2000" dirty="0"/>
              <a:t>.</a:t>
            </a:r>
          </a:p>
          <a:p>
            <a:pPr>
              <a:buFont typeface="Wingdings" panose="05000000000000000000" pitchFamily="2" charset="2"/>
              <a:buChar char="§"/>
            </a:pPr>
            <a:endParaRPr lang="en-IN" sz="2000" dirty="0"/>
          </a:p>
          <a:p>
            <a:pPr>
              <a:buFont typeface="Wingdings" panose="05000000000000000000" pitchFamily="2" charset="2"/>
              <a:buChar char="§"/>
            </a:pPr>
            <a:r>
              <a:rPr lang="en-US" sz="2000" dirty="0"/>
              <a:t>The team will </a:t>
            </a:r>
            <a:r>
              <a:rPr lang="en-US" sz="2000" u="sng" dirty="0"/>
              <a:t>receive the Unique Team ID</a:t>
            </a:r>
            <a:r>
              <a:rPr lang="en-US" sz="2000" dirty="0"/>
              <a:t>(Eg. CSE-000). This team id will be used for the login purposes.</a:t>
            </a:r>
          </a:p>
          <a:p>
            <a:pPr>
              <a:buFont typeface="Wingdings" panose="05000000000000000000" pitchFamily="2" charset="2"/>
              <a:buChar char="§"/>
            </a:pPr>
            <a:endParaRPr lang="en-US" sz="2000" dirty="0"/>
          </a:p>
          <a:p>
            <a:pPr marL="0" indent="0">
              <a:buNone/>
            </a:pPr>
            <a:endParaRPr lang="en-IN" dirty="0">
              <a:solidFill>
                <a:schemeClr val="tx2">
                  <a:lumMod val="50000"/>
                </a:schemeClr>
              </a:solidFill>
            </a:endParaRPr>
          </a:p>
          <a:p>
            <a:endParaRPr lang="en-IN" dirty="0">
              <a:solidFill>
                <a:schemeClr val="tx2">
                  <a:lumMod val="50000"/>
                </a:schemeClr>
              </a:solidFill>
            </a:endParaRPr>
          </a:p>
        </p:txBody>
      </p:sp>
      <p:sp>
        <p:nvSpPr>
          <p:cNvPr id="4" name="Date Placeholder 3"/>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4</a:t>
            </a:fld>
            <a:endParaRPr lang="en-US"/>
          </a:p>
        </p:txBody>
      </p:sp>
    </p:spTree>
    <p:extLst>
      <p:ext uri="{BB962C8B-B14F-4D97-AF65-F5344CB8AC3E}">
        <p14:creationId xmlns:p14="http://schemas.microsoft.com/office/powerpoint/2010/main" val="2675767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81000"/>
            <a:ext cx="8229600" cy="655638"/>
          </a:xfrm>
        </p:spPr>
        <p:txBody>
          <a:bodyPr>
            <a:normAutofit fontScale="90000"/>
          </a:bodyPr>
          <a:lstStyle/>
          <a:p>
            <a:pPr algn="l"/>
            <a:r>
              <a:rPr lang="en-US" dirty="0">
                <a:latin typeface="Arial" pitchFamily="34" charset="0"/>
                <a:cs typeface="Arial" pitchFamily="34" charset="0"/>
              </a:rPr>
              <a:t>Literature Review</a:t>
            </a:r>
          </a:p>
        </p:txBody>
      </p:sp>
      <p:sp>
        <p:nvSpPr>
          <p:cNvPr id="7" name="Date Placeholder 6"/>
          <p:cNvSpPr>
            <a:spLocks noGrp="1"/>
          </p:cNvSpPr>
          <p:nvPr>
            <p:ph type="dt" sz="half" idx="10"/>
          </p:nvPr>
        </p:nvSpPr>
        <p:spPr/>
        <p:txBody>
          <a:bodyPr/>
          <a:lstStyle/>
          <a:p>
            <a:fld id="{005BC031-063B-4A3B-A350-F9B3921B0B20}" type="datetime3">
              <a:rPr lang="en-US" smtClean="0"/>
              <a:pPr/>
              <a:t>27 March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5</a:t>
            </a:fld>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2323655420"/>
              </p:ext>
            </p:extLst>
          </p:nvPr>
        </p:nvGraphicFramePr>
        <p:xfrm>
          <a:off x="457200" y="1621464"/>
          <a:ext cx="8229601" cy="4919535"/>
        </p:xfrm>
        <a:graphic>
          <a:graphicData uri="http://schemas.openxmlformats.org/drawingml/2006/table">
            <a:tbl>
              <a:tblPr firstRow="1" bandRow="1">
                <a:tableStyleId>{8799B23B-EC83-4686-B30A-512413B5E67A}</a:tableStyleId>
              </a:tblPr>
              <a:tblGrid>
                <a:gridCol w="1230595">
                  <a:extLst>
                    <a:ext uri="{9D8B030D-6E8A-4147-A177-3AD203B41FA5}">
                      <a16:colId xmlns:a16="http://schemas.microsoft.com/office/drawing/2014/main" val="20000"/>
                    </a:ext>
                  </a:extLst>
                </a:gridCol>
                <a:gridCol w="1538243">
                  <a:extLst>
                    <a:ext uri="{9D8B030D-6E8A-4147-A177-3AD203B41FA5}">
                      <a16:colId xmlns:a16="http://schemas.microsoft.com/office/drawing/2014/main" val="20001"/>
                    </a:ext>
                  </a:extLst>
                </a:gridCol>
                <a:gridCol w="2230453">
                  <a:extLst>
                    <a:ext uri="{9D8B030D-6E8A-4147-A177-3AD203B41FA5}">
                      <a16:colId xmlns:a16="http://schemas.microsoft.com/office/drawing/2014/main" val="20002"/>
                    </a:ext>
                  </a:extLst>
                </a:gridCol>
                <a:gridCol w="158439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76081">
                <a:tc>
                  <a:txBody>
                    <a:bodyPr/>
                    <a:lstStyle/>
                    <a:p>
                      <a:pPr algn="ctr"/>
                      <a:r>
                        <a:rPr lang="en-US" dirty="0"/>
                        <a:t>AUTHOR</a:t>
                      </a:r>
                    </a:p>
                  </a:txBody>
                  <a:tcPr anchor="ctr"/>
                </a:tc>
                <a:tc>
                  <a:txBody>
                    <a:bodyPr/>
                    <a:lstStyle/>
                    <a:p>
                      <a:pPr algn="ctr"/>
                      <a:r>
                        <a:rPr lang="en-US" dirty="0"/>
                        <a:t>YEAR</a:t>
                      </a:r>
                      <a:r>
                        <a:rPr lang="en-US" baseline="0" dirty="0"/>
                        <a:t> OF PUBLICATION</a:t>
                      </a:r>
                      <a:endParaRPr lang="en-US" dirty="0"/>
                    </a:p>
                  </a:txBody>
                  <a:tcPr anchor="ctr"/>
                </a:tc>
                <a:tc>
                  <a:txBody>
                    <a:bodyPr/>
                    <a:lstStyle/>
                    <a:p>
                      <a:pPr algn="ctr"/>
                      <a:r>
                        <a:rPr lang="en-US" dirty="0"/>
                        <a:t>DESCRIPTIONS</a:t>
                      </a:r>
                    </a:p>
                  </a:txBody>
                  <a:tcPr anchor="ctr"/>
                </a:tc>
                <a:tc>
                  <a:txBody>
                    <a:bodyPr/>
                    <a:lstStyle/>
                    <a:p>
                      <a:pPr algn="ctr"/>
                      <a:r>
                        <a:rPr lang="en-US" dirty="0"/>
                        <a:t>PROS</a:t>
                      </a:r>
                    </a:p>
                  </a:txBody>
                  <a:tcPr anchor="ctr"/>
                </a:tc>
                <a:tc>
                  <a:txBody>
                    <a:bodyPr/>
                    <a:lstStyle/>
                    <a:p>
                      <a:pPr algn="ctr"/>
                      <a:r>
                        <a:rPr lang="en-US" dirty="0"/>
                        <a:t>CONS</a:t>
                      </a:r>
                    </a:p>
                  </a:txBody>
                  <a:tcPr anchor="ctr"/>
                </a:tc>
                <a:extLst>
                  <a:ext uri="{0D108BD9-81ED-4DB2-BD59-A6C34878D82A}">
                    <a16:rowId xmlns:a16="http://schemas.microsoft.com/office/drawing/2014/main" val="10000"/>
                  </a:ext>
                </a:extLst>
              </a:tr>
              <a:tr h="4279455">
                <a:tc>
                  <a:txBody>
                    <a:bodyPr/>
                    <a:lstStyle/>
                    <a:p>
                      <a:pPr algn="ctr"/>
                      <a:r>
                        <a:rPr lang="en-US" sz="1600" dirty="0"/>
                        <a:t>Shahnawaz</a:t>
                      </a:r>
                    </a:p>
                  </a:txBody>
                  <a:tcPr/>
                </a:tc>
                <a:tc>
                  <a:txBody>
                    <a:bodyPr/>
                    <a:lstStyle/>
                    <a:p>
                      <a:pPr algn="ctr"/>
                      <a:r>
                        <a:rPr lang="en-US" sz="1600" dirty="0"/>
                        <a:t>2019</a:t>
                      </a:r>
                    </a:p>
                  </a:txBody>
                  <a:tcPr/>
                </a:tc>
                <a:tc>
                  <a:txBody>
                    <a:bodyPr/>
                    <a:lstStyle/>
                    <a:p>
                      <a:pPr algn="ctr"/>
                      <a:r>
                        <a:rPr lang="en-US" sz="1600" dirty="0"/>
                        <a:t>The system to record activities of the project in graphic detail on GIS map with geo-coded images and to create a digital representation of the entire project rollout. This digital representation becomes a valuable resource for operation and maintenance on completion of the project rolls out, the progress can be seen on an intuitive GIS based dashboard</a:t>
                      </a:r>
                    </a:p>
                  </a:txBody>
                  <a:tcPr/>
                </a:tc>
                <a:tc>
                  <a:txBody>
                    <a:bodyPr/>
                    <a:lstStyle/>
                    <a:p>
                      <a:pPr algn="ctr"/>
                      <a:r>
                        <a:rPr lang="en-US" sz="1600" dirty="0"/>
                        <a:t>The system provides multiple methods of data entry: web interface, spreadsheet and mobile application.</a:t>
                      </a:r>
                    </a:p>
                  </a:txBody>
                  <a:tcPr/>
                </a:tc>
                <a:tc>
                  <a:txBody>
                    <a:bodyPr/>
                    <a:lstStyle/>
                    <a:p>
                      <a:pPr algn="ctr"/>
                      <a:r>
                        <a:rPr lang="en-US" sz="1600" dirty="0"/>
                        <a:t>Can be used for corporate projects and way beyond the understanding of a student</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8597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81000"/>
            <a:ext cx="8229600" cy="655638"/>
          </a:xfrm>
        </p:spPr>
        <p:txBody>
          <a:bodyPr>
            <a:normAutofit fontScale="90000"/>
          </a:bodyPr>
          <a:lstStyle/>
          <a:p>
            <a:pPr algn="l"/>
            <a:r>
              <a:rPr lang="en-US" dirty="0">
                <a:latin typeface="Arial" pitchFamily="34" charset="0"/>
                <a:cs typeface="Arial" pitchFamily="34" charset="0"/>
              </a:rPr>
              <a:t>Literature Review</a:t>
            </a:r>
          </a:p>
        </p:txBody>
      </p:sp>
      <p:sp>
        <p:nvSpPr>
          <p:cNvPr id="7" name="Date Placeholder 6"/>
          <p:cNvSpPr>
            <a:spLocks noGrp="1"/>
          </p:cNvSpPr>
          <p:nvPr>
            <p:ph type="dt" sz="half" idx="10"/>
          </p:nvPr>
        </p:nvSpPr>
        <p:spPr/>
        <p:txBody>
          <a:bodyPr/>
          <a:lstStyle/>
          <a:p>
            <a:fld id="{B818808B-3AC1-4B3E-83BD-5FDB5EEDBED8}" type="datetime3">
              <a:rPr lang="en-US" smtClean="0"/>
              <a:pPr/>
              <a:t>27 March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6</a:t>
            </a:fld>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2797574116"/>
              </p:ext>
            </p:extLst>
          </p:nvPr>
        </p:nvGraphicFramePr>
        <p:xfrm>
          <a:off x="457200" y="1524000"/>
          <a:ext cx="8153400" cy="4832350"/>
        </p:xfrm>
        <a:graphic>
          <a:graphicData uri="http://schemas.openxmlformats.org/drawingml/2006/table">
            <a:tbl>
              <a:tblPr firstRow="1" bandRow="1">
                <a:tableStyleId>{8799B23B-EC83-4686-B30A-512413B5E67A}</a:tableStyleId>
              </a:tblPr>
              <a:tblGrid>
                <a:gridCol w="12192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1569720">
                  <a:extLst>
                    <a:ext uri="{9D8B030D-6E8A-4147-A177-3AD203B41FA5}">
                      <a16:colId xmlns:a16="http://schemas.microsoft.com/office/drawing/2014/main" val="20003"/>
                    </a:ext>
                  </a:extLst>
                </a:gridCol>
                <a:gridCol w="1630680">
                  <a:extLst>
                    <a:ext uri="{9D8B030D-6E8A-4147-A177-3AD203B41FA5}">
                      <a16:colId xmlns:a16="http://schemas.microsoft.com/office/drawing/2014/main" val="20004"/>
                    </a:ext>
                  </a:extLst>
                </a:gridCol>
              </a:tblGrid>
              <a:tr h="1082492">
                <a:tc>
                  <a:txBody>
                    <a:bodyPr/>
                    <a:lstStyle/>
                    <a:p>
                      <a:pPr algn="ctr"/>
                      <a:r>
                        <a:rPr lang="en-US" dirty="0"/>
                        <a:t>AUTHOR</a:t>
                      </a:r>
                    </a:p>
                  </a:txBody>
                  <a:tcPr anchor="ctr"/>
                </a:tc>
                <a:tc>
                  <a:txBody>
                    <a:bodyPr/>
                    <a:lstStyle/>
                    <a:p>
                      <a:pPr algn="ctr"/>
                      <a:r>
                        <a:rPr lang="en-US" dirty="0"/>
                        <a:t>YEAR</a:t>
                      </a:r>
                      <a:r>
                        <a:rPr lang="en-US" baseline="0" dirty="0"/>
                        <a:t> OF PUBLICATION</a:t>
                      </a:r>
                      <a:endParaRPr lang="en-US" dirty="0"/>
                    </a:p>
                  </a:txBody>
                  <a:tcPr anchor="ctr"/>
                </a:tc>
                <a:tc>
                  <a:txBody>
                    <a:bodyPr/>
                    <a:lstStyle/>
                    <a:p>
                      <a:pPr algn="ctr"/>
                      <a:r>
                        <a:rPr lang="en-US" dirty="0"/>
                        <a:t>DESCRIPTIONS</a:t>
                      </a:r>
                    </a:p>
                  </a:txBody>
                  <a:tcPr anchor="ctr"/>
                </a:tc>
                <a:tc>
                  <a:txBody>
                    <a:bodyPr/>
                    <a:lstStyle/>
                    <a:p>
                      <a:pPr algn="ctr"/>
                      <a:r>
                        <a:rPr lang="en-US" dirty="0"/>
                        <a:t>PROS</a:t>
                      </a:r>
                    </a:p>
                  </a:txBody>
                  <a:tcPr anchor="ctr"/>
                </a:tc>
                <a:tc>
                  <a:txBody>
                    <a:bodyPr/>
                    <a:lstStyle/>
                    <a:p>
                      <a:pPr algn="ctr"/>
                      <a:r>
                        <a:rPr lang="en-US" dirty="0"/>
                        <a:t>CONS</a:t>
                      </a:r>
                    </a:p>
                  </a:txBody>
                  <a:tcPr anchor="ctr"/>
                </a:tc>
                <a:extLst>
                  <a:ext uri="{0D108BD9-81ED-4DB2-BD59-A6C34878D82A}">
                    <a16:rowId xmlns:a16="http://schemas.microsoft.com/office/drawing/2014/main" val="10000"/>
                  </a:ext>
                </a:extLst>
              </a:tr>
              <a:tr h="3749858">
                <a:tc>
                  <a:txBody>
                    <a:bodyPr/>
                    <a:lstStyle/>
                    <a:p>
                      <a:pPr algn="ctr"/>
                      <a:r>
                        <a:rPr lang="en-US" sz="1600" dirty="0"/>
                        <a:t>Zhang Yan, Guo Wei, Liu </a:t>
                      </a:r>
                      <a:r>
                        <a:rPr lang="en-US" sz="1600" dirty="0" err="1"/>
                        <a:t>Dongdong</a:t>
                      </a:r>
                      <a:r>
                        <a:rPr lang="en-US" sz="1600" dirty="0"/>
                        <a:t>, </a:t>
                      </a:r>
                      <a:r>
                        <a:rPr lang="en-US" sz="1600" dirty="0" err="1"/>
                        <a:t>Niu</a:t>
                      </a:r>
                      <a:r>
                        <a:rPr lang="en-US" sz="1600" dirty="0"/>
                        <a:t> Lei, Yan </a:t>
                      </a:r>
                      <a:r>
                        <a:rPr lang="en-US" sz="1600" dirty="0" err="1"/>
                        <a:t>Mengran</a:t>
                      </a:r>
                      <a:endParaRPr lang="en-US" sz="1600" dirty="0"/>
                    </a:p>
                  </a:txBody>
                  <a:tcPr/>
                </a:tc>
                <a:tc>
                  <a:txBody>
                    <a:bodyPr/>
                    <a:lstStyle/>
                    <a:p>
                      <a:pPr algn="ctr"/>
                      <a:r>
                        <a:rPr lang="en-US" sz="1600" dirty="0"/>
                        <a:t>2020</a:t>
                      </a:r>
                    </a:p>
                  </a:txBody>
                  <a:tcPr/>
                </a:tc>
                <a:tc>
                  <a:txBody>
                    <a:bodyPr/>
                    <a:lstStyle/>
                    <a:p>
                      <a:pPr algn="ctr"/>
                      <a:r>
                        <a:rPr lang="en-US" sz="1600" dirty="0"/>
                        <a:t>The system includes project application and review module, project opening management module, project completion management module and project research results display module and project declaration, opening report, progress report and conclusion report and network review</a:t>
                      </a:r>
                    </a:p>
                  </a:txBody>
                  <a:tcPr/>
                </a:tc>
                <a:tc>
                  <a:txBody>
                    <a:bodyPr/>
                    <a:lstStyle/>
                    <a:p>
                      <a:pPr algn="ctr"/>
                      <a:r>
                        <a:rPr lang="en-US" sz="1600" dirty="0"/>
                        <a:t>Research oriented project tracking</a:t>
                      </a:r>
                    </a:p>
                  </a:txBody>
                  <a:tcPr/>
                </a:tc>
                <a:tc>
                  <a:txBody>
                    <a:bodyPr/>
                    <a:lstStyle/>
                    <a:p>
                      <a:pPr algn="ctr"/>
                      <a:r>
                        <a:rPr lang="en-US" sz="1600" dirty="0"/>
                        <a:t>Not friendly for software oriented projects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7961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9F68-BEA2-7D83-83CC-DB2FA3DB80A7}"/>
              </a:ext>
            </a:extLst>
          </p:cNvPr>
          <p:cNvSpPr>
            <a:spLocks noGrp="1"/>
          </p:cNvSpPr>
          <p:nvPr>
            <p:ph type="title"/>
          </p:nvPr>
        </p:nvSpPr>
        <p:spPr/>
        <p:txBody>
          <a:bodyPr/>
          <a:lstStyle/>
          <a:p>
            <a:r>
              <a:rPr lang="en-IN" dirty="0"/>
              <a:t>Inferences from Literature Survey</a:t>
            </a:r>
          </a:p>
        </p:txBody>
      </p:sp>
      <p:sp>
        <p:nvSpPr>
          <p:cNvPr id="3" name="Content Placeholder 2">
            <a:extLst>
              <a:ext uri="{FF2B5EF4-FFF2-40B4-BE49-F238E27FC236}">
                <a16:creationId xmlns:a16="http://schemas.microsoft.com/office/drawing/2014/main" id="{EFBE04FF-969B-1EF5-3CD5-8CCB83BBC128}"/>
              </a:ext>
            </a:extLst>
          </p:cNvPr>
          <p:cNvSpPr>
            <a:spLocks noGrp="1"/>
          </p:cNvSpPr>
          <p:nvPr>
            <p:ph idx="1"/>
          </p:nvPr>
        </p:nvSpPr>
        <p:spPr>
          <a:xfrm>
            <a:off x="457200" y="1371600"/>
            <a:ext cx="8229600" cy="4984750"/>
          </a:xfrm>
        </p:spPr>
        <p:txBody>
          <a:bodyPr>
            <a:noAutofit/>
          </a:bodyPr>
          <a:lstStyle/>
          <a:p>
            <a:pPr>
              <a:buFont typeface="Wingdings" panose="05000000000000000000" pitchFamily="2" charset="2"/>
              <a:buChar char="§"/>
            </a:pPr>
            <a:r>
              <a:rPr lang="en-US" sz="1800" dirty="0"/>
              <a:t>We inferred that the issues faced such as </a:t>
            </a:r>
            <a:r>
              <a:rPr lang="en-US" sz="1800" u="sng" dirty="0"/>
              <a:t>duplication in users</a:t>
            </a:r>
            <a:r>
              <a:rPr lang="en-US" sz="1800" dirty="0"/>
              <a:t>, </a:t>
            </a:r>
            <a:r>
              <a:rPr lang="en-US" sz="1800" u="sng" dirty="0"/>
              <a:t>unlimited guide repetitions</a:t>
            </a:r>
            <a:r>
              <a:rPr lang="en-US" sz="1800" dirty="0"/>
              <a:t>, </a:t>
            </a:r>
            <a:r>
              <a:rPr lang="en-US" sz="1800" u="sng" dirty="0"/>
              <a:t>multiple logins </a:t>
            </a:r>
            <a:r>
              <a:rPr lang="en-US" sz="1800" dirty="0"/>
              <a:t>and </a:t>
            </a:r>
            <a:r>
              <a:rPr lang="en-IN" sz="1800" b="0" i="0" u="sng" dirty="0">
                <a:effectLst/>
              </a:rPr>
              <a:t>Unnecessary to edit details</a:t>
            </a:r>
            <a:r>
              <a:rPr lang="en-US" sz="1800" dirty="0"/>
              <a:t>. </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So the system was made by understanding these issues and implemented certain strategies and limitations in the backend to </a:t>
            </a:r>
            <a:r>
              <a:rPr lang="en-US" sz="1800" u="sng" dirty="0"/>
              <a:t>avoid these duplication and login issues in the future</a:t>
            </a:r>
            <a:r>
              <a:rPr lang="en-US" sz="1800" dirty="0"/>
              <a:t>.</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The other main issue was the </a:t>
            </a:r>
            <a:r>
              <a:rPr lang="en-US" sz="1800" u="sng" dirty="0"/>
              <a:t>user interface</a:t>
            </a:r>
            <a:r>
              <a:rPr lang="en-US" sz="1800" dirty="0"/>
              <a:t> and the </a:t>
            </a:r>
            <a:r>
              <a:rPr lang="en-US" sz="1800" u="sng" dirty="0"/>
              <a:t>compatibility on devices</a:t>
            </a:r>
            <a:r>
              <a:rPr lang="en-US" sz="1800" dirty="0"/>
              <a:t>, which is also been solved and implemented using better UI/UX and media queries.</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 This project is mainly </a:t>
            </a:r>
            <a:r>
              <a:rPr lang="en-US" sz="1800" u="sng" dirty="0"/>
              <a:t>considered for the PC platform </a:t>
            </a:r>
            <a:r>
              <a:rPr lang="en-US" sz="1800" dirty="0"/>
              <a:t>since it was software based but it was planned and </a:t>
            </a:r>
            <a:r>
              <a:rPr lang="en-US" sz="1800" u="sng" dirty="0"/>
              <a:t>implemented in a web -based portal</a:t>
            </a:r>
            <a:r>
              <a:rPr lang="en-US" sz="1800" dirty="0"/>
              <a:t>.</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This web portal was built by resolving the issues, and make it a user-friendly platform.</a:t>
            </a:r>
            <a:endParaRPr lang="en-IN" sz="1800" dirty="0"/>
          </a:p>
          <a:p>
            <a:pPr>
              <a:buFont typeface="Wingdings" panose="05000000000000000000" pitchFamily="2" charset="2"/>
              <a:buChar char="§"/>
            </a:pPr>
            <a:endParaRPr lang="en-US" sz="1800" dirty="0"/>
          </a:p>
        </p:txBody>
      </p:sp>
      <p:sp>
        <p:nvSpPr>
          <p:cNvPr id="4" name="Date Placeholder 3">
            <a:extLst>
              <a:ext uri="{FF2B5EF4-FFF2-40B4-BE49-F238E27FC236}">
                <a16:creationId xmlns:a16="http://schemas.microsoft.com/office/drawing/2014/main" id="{2B501FE4-FDDC-C618-352A-C144A5BA9496}"/>
              </a:ext>
            </a:extLst>
          </p:cNvPr>
          <p:cNvSpPr>
            <a:spLocks noGrp="1"/>
          </p:cNvSpPr>
          <p:nvPr>
            <p:ph type="dt" sz="half" idx="10"/>
          </p:nvPr>
        </p:nvSpPr>
        <p:spPr/>
        <p:txBody>
          <a:bodyPr/>
          <a:lstStyle/>
          <a:p>
            <a:fld id="{DD1A6F9D-DD77-42A7-A6AB-57439E778FC8}" type="datetime3">
              <a:rPr lang="en-US" smtClean="0"/>
              <a:pPr/>
              <a:t>27 March 2023</a:t>
            </a:fld>
            <a:endParaRPr lang="en-US"/>
          </a:p>
        </p:txBody>
      </p:sp>
      <p:sp>
        <p:nvSpPr>
          <p:cNvPr id="5" name="Footer Placeholder 4">
            <a:extLst>
              <a:ext uri="{FF2B5EF4-FFF2-40B4-BE49-F238E27FC236}">
                <a16:creationId xmlns:a16="http://schemas.microsoft.com/office/drawing/2014/main" id="{397B7C33-DB32-8A92-0FB9-94A237F8119B}"/>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ACB38E7-C314-D639-6C8E-0B5C6D5174D1}"/>
              </a:ext>
            </a:extLst>
          </p:cNvPr>
          <p:cNvSpPr>
            <a:spLocks noGrp="1"/>
          </p:cNvSpPr>
          <p:nvPr>
            <p:ph type="sldNum" sz="quarter" idx="12"/>
          </p:nvPr>
        </p:nvSpPr>
        <p:spPr/>
        <p:txBody>
          <a:bodyPr/>
          <a:lstStyle/>
          <a:p>
            <a:fld id="{7B28076C-CE04-4A00-BFAA-A90EA8355859}" type="slidenum">
              <a:rPr lang="en-US" smtClean="0"/>
              <a:pPr/>
              <a:t>7</a:t>
            </a:fld>
            <a:endParaRPr lang="en-US"/>
          </a:p>
        </p:txBody>
      </p:sp>
    </p:spTree>
    <p:extLst>
      <p:ext uri="{BB962C8B-B14F-4D97-AF65-F5344CB8AC3E}">
        <p14:creationId xmlns:p14="http://schemas.microsoft.com/office/powerpoint/2010/main" val="208756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95300" y="381000"/>
            <a:ext cx="8229600" cy="655638"/>
          </a:xfrm>
        </p:spPr>
        <p:txBody>
          <a:bodyPr>
            <a:normAutofit fontScale="90000"/>
          </a:bodyPr>
          <a:lstStyle/>
          <a:p>
            <a:r>
              <a:rPr lang="en-US" dirty="0">
                <a:latin typeface="Arial" pitchFamily="34" charset="0"/>
                <a:cs typeface="Arial" pitchFamily="34" charset="0"/>
              </a:rPr>
              <a:t>Objectives</a:t>
            </a:r>
          </a:p>
        </p:txBody>
      </p:sp>
      <p:sp>
        <p:nvSpPr>
          <p:cNvPr id="11" name="Content Placeholder 2"/>
          <p:cNvSpPr>
            <a:spLocks noGrp="1"/>
          </p:cNvSpPr>
          <p:nvPr>
            <p:ph idx="1"/>
          </p:nvPr>
        </p:nvSpPr>
        <p:spPr>
          <a:xfrm>
            <a:off x="571500" y="1524000"/>
            <a:ext cx="8001000" cy="4724400"/>
          </a:xfrm>
        </p:spPr>
        <p:txBody>
          <a:bodyPr>
            <a:normAutofit/>
          </a:bodyPr>
          <a:lstStyle/>
          <a:p>
            <a:pPr>
              <a:buFont typeface="Wingdings" panose="05000000000000000000" pitchFamily="2" charset="2"/>
              <a:buChar char="§"/>
            </a:pPr>
            <a:endParaRPr lang="en-US" sz="2000" dirty="0">
              <a:solidFill>
                <a:srgbClr val="212121"/>
              </a:solidFill>
              <a:cs typeface="Latha" panose="020B0604020202020204" pitchFamily="34" charset="0"/>
            </a:endParaRPr>
          </a:p>
          <a:p>
            <a:pPr>
              <a:buFont typeface="Wingdings" panose="05000000000000000000" pitchFamily="2" charset="2"/>
              <a:buChar char="§"/>
            </a:pPr>
            <a:r>
              <a:rPr lang="en-US" sz="2000" dirty="0">
                <a:solidFill>
                  <a:srgbClr val="212121"/>
                </a:solidFill>
                <a:cs typeface="Latha" panose="020B0604020202020204" pitchFamily="34" charset="0"/>
              </a:rPr>
              <a:t>This web based portal </a:t>
            </a:r>
            <a:r>
              <a:rPr lang="en-US" sz="2000" b="0" i="0" dirty="0">
                <a:solidFill>
                  <a:srgbClr val="212121"/>
                </a:solidFill>
                <a:effectLst/>
                <a:cs typeface="Latha" panose="020B0604020202020204" pitchFamily="34" charset="0"/>
              </a:rPr>
              <a:t>can be used by </a:t>
            </a:r>
            <a:r>
              <a:rPr lang="en-US" sz="2000" b="0" i="0" u="sng" dirty="0">
                <a:solidFill>
                  <a:srgbClr val="212121"/>
                </a:solidFill>
                <a:effectLst/>
                <a:cs typeface="Latha" panose="020B0604020202020204" pitchFamily="34" charset="0"/>
              </a:rPr>
              <a:t>educational institutes </a:t>
            </a:r>
            <a:r>
              <a:rPr lang="en-US" sz="2000" b="0" i="0" dirty="0">
                <a:solidFill>
                  <a:srgbClr val="212121"/>
                </a:solidFill>
                <a:effectLst/>
                <a:cs typeface="Latha" panose="020B0604020202020204" pitchFamily="34" charset="0"/>
              </a:rPr>
              <a:t>or colleges to </a:t>
            </a:r>
            <a:r>
              <a:rPr lang="en-US" sz="2000" b="0" i="0" u="sng" dirty="0">
                <a:solidFill>
                  <a:srgbClr val="212121"/>
                </a:solidFill>
                <a:effectLst/>
                <a:cs typeface="Latha" panose="020B0604020202020204" pitchFamily="34" charset="0"/>
              </a:rPr>
              <a:t>maintain the projects</a:t>
            </a:r>
            <a:r>
              <a:rPr lang="en-US" sz="2000" b="0" i="0" dirty="0">
                <a:solidFill>
                  <a:srgbClr val="212121"/>
                </a:solidFill>
                <a:effectLst/>
                <a:cs typeface="Latha" panose="020B0604020202020204" pitchFamily="34" charset="0"/>
              </a:rPr>
              <a:t> of students easily. </a:t>
            </a:r>
          </a:p>
          <a:p>
            <a:pPr>
              <a:buFont typeface="Wingdings" panose="05000000000000000000" pitchFamily="2" charset="2"/>
              <a:buChar char="§"/>
            </a:pP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r>
              <a:rPr lang="en-US" sz="2000" dirty="0">
                <a:solidFill>
                  <a:srgbClr val="212121"/>
                </a:solidFill>
                <a:cs typeface="Latha" panose="020B0604020202020204" pitchFamily="34" charset="0"/>
              </a:rPr>
              <a:t>This Portal</a:t>
            </a:r>
            <a:r>
              <a:rPr lang="en-US" sz="2000" b="0" i="0" dirty="0">
                <a:solidFill>
                  <a:srgbClr val="212121"/>
                </a:solidFill>
                <a:effectLst/>
                <a:cs typeface="Latha" panose="020B0604020202020204" pitchFamily="34" charset="0"/>
              </a:rPr>
              <a:t> allows </a:t>
            </a:r>
            <a:r>
              <a:rPr lang="en-US" sz="2000" b="0" i="0" u="sng" dirty="0">
                <a:solidFill>
                  <a:srgbClr val="212121"/>
                </a:solidFill>
                <a:effectLst/>
                <a:cs typeface="Latha" panose="020B0604020202020204" pitchFamily="34" charset="0"/>
              </a:rPr>
              <a:t>online submission of student Project details, files </a:t>
            </a:r>
            <a:r>
              <a:rPr lang="en-US" sz="2000" b="0" i="0" dirty="0">
                <a:solidFill>
                  <a:srgbClr val="212121"/>
                </a:solidFill>
                <a:effectLst/>
                <a:cs typeface="Latha" panose="020B0604020202020204" pitchFamily="34" charset="0"/>
              </a:rPr>
              <a:t>and selection of the guide.</a:t>
            </a:r>
          </a:p>
          <a:p>
            <a:pPr>
              <a:buFont typeface="Wingdings" panose="05000000000000000000" pitchFamily="2" charset="2"/>
              <a:buChar char="§"/>
            </a:pP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r>
              <a:rPr lang="en-US" sz="2000" b="0" i="0" dirty="0">
                <a:solidFill>
                  <a:srgbClr val="212121"/>
                </a:solidFill>
                <a:effectLst/>
                <a:cs typeface="Latha" panose="020B0604020202020204" pitchFamily="34" charset="0"/>
              </a:rPr>
              <a:t>Achieving this objective is difficult using a manual system as the information is scattered, </a:t>
            </a:r>
            <a:r>
              <a:rPr lang="en-US" sz="2000" dirty="0">
                <a:solidFill>
                  <a:srgbClr val="212121"/>
                </a:solidFill>
                <a:cs typeface="Latha" panose="020B0604020202020204" pitchFamily="34" charset="0"/>
              </a:rPr>
              <a:t>the time complexity will be higher.</a:t>
            </a: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endParaRPr lang="en-US" sz="2000" b="0" i="0" dirty="0">
              <a:solidFill>
                <a:srgbClr val="212121"/>
              </a:solidFill>
              <a:effectLst/>
              <a:cs typeface="Latha" panose="020B0604020202020204" pitchFamily="34" charset="0"/>
            </a:endParaRPr>
          </a:p>
          <a:p>
            <a:pPr>
              <a:buFont typeface="Wingdings" panose="05000000000000000000" pitchFamily="2" charset="2"/>
              <a:buChar char="§"/>
            </a:pPr>
            <a:r>
              <a:rPr lang="en-US" sz="2000" dirty="0">
                <a:solidFill>
                  <a:srgbClr val="212121"/>
                </a:solidFill>
                <a:cs typeface="Latha" panose="020B0604020202020204" pitchFamily="34" charset="0"/>
              </a:rPr>
              <a:t>This </a:t>
            </a:r>
            <a:r>
              <a:rPr lang="en-US" sz="2000" u="sng" dirty="0">
                <a:solidFill>
                  <a:srgbClr val="212121"/>
                </a:solidFill>
                <a:cs typeface="Latha" panose="020B0604020202020204" pitchFamily="34" charset="0"/>
              </a:rPr>
              <a:t>Portal</a:t>
            </a:r>
            <a:r>
              <a:rPr lang="en-US" sz="2000" b="0" i="0" u="sng" dirty="0">
                <a:solidFill>
                  <a:srgbClr val="212121"/>
                </a:solidFill>
                <a:effectLst/>
                <a:cs typeface="Latha" panose="020B0604020202020204" pitchFamily="34" charset="0"/>
              </a:rPr>
              <a:t> will store </a:t>
            </a:r>
            <a:r>
              <a:rPr lang="en-US" sz="2000" b="0" i="0" dirty="0">
                <a:solidFill>
                  <a:srgbClr val="212121"/>
                </a:solidFill>
                <a:effectLst/>
                <a:cs typeface="Latha" panose="020B0604020202020204" pitchFamily="34" charset="0"/>
              </a:rPr>
              <a:t>the details of the students </a:t>
            </a:r>
            <a:r>
              <a:rPr lang="en-US" sz="2000" dirty="0">
                <a:solidFill>
                  <a:srgbClr val="212121"/>
                </a:solidFill>
                <a:cs typeface="Latha" panose="020B0604020202020204" pitchFamily="34" charset="0"/>
              </a:rPr>
              <a:t>such as </a:t>
            </a:r>
            <a:r>
              <a:rPr lang="en-US" sz="2000" u="sng" dirty="0">
                <a:solidFill>
                  <a:srgbClr val="212121"/>
                </a:solidFill>
                <a:cs typeface="Latha" panose="020B0604020202020204" pitchFamily="34" charset="0"/>
              </a:rPr>
              <a:t>student details, Project details, guide selected, guide details, project files</a:t>
            </a:r>
            <a:r>
              <a:rPr lang="en-US" sz="2000" dirty="0">
                <a:solidFill>
                  <a:srgbClr val="212121"/>
                </a:solidFill>
                <a:cs typeface="Latha" panose="020B0604020202020204" pitchFamily="34" charset="0"/>
              </a:rPr>
              <a:t>.</a:t>
            </a:r>
            <a:endParaRPr lang="en-US" sz="2000" b="0" i="0" dirty="0">
              <a:solidFill>
                <a:srgbClr val="212121"/>
              </a:solidFill>
              <a:effectLst/>
              <a:cs typeface="Latha" panose="020B0604020202020204" pitchFamily="34" charset="0"/>
            </a:endParaRPr>
          </a:p>
          <a:p>
            <a:pPr algn="just"/>
            <a:endParaRPr lang="en-US" sz="2800" dirty="0">
              <a:latin typeface="Arial" pitchFamily="34" charset="0"/>
              <a:cs typeface="Arial" pitchFamily="34" charset="0"/>
            </a:endParaRPr>
          </a:p>
          <a:p>
            <a:pPr algn="just"/>
            <a:endParaRPr lang="en-US" sz="2800" dirty="0"/>
          </a:p>
        </p:txBody>
      </p:sp>
      <p:sp>
        <p:nvSpPr>
          <p:cNvPr id="7" name="Date Placeholder 6"/>
          <p:cNvSpPr>
            <a:spLocks noGrp="1"/>
          </p:cNvSpPr>
          <p:nvPr>
            <p:ph type="dt" sz="half" idx="10"/>
          </p:nvPr>
        </p:nvSpPr>
        <p:spPr/>
        <p:txBody>
          <a:bodyPr/>
          <a:lstStyle/>
          <a:p>
            <a:fld id="{2E65A3F0-0DA4-40CB-AEA1-7A2A56B62DF1}" type="datetime3">
              <a:rPr lang="en-US" smtClean="0"/>
              <a:pPr/>
              <a:t>27 March 2023</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8</a:t>
            </a:fld>
            <a:endParaRPr lang="en-US"/>
          </a:p>
        </p:txBody>
      </p:sp>
    </p:spTree>
    <p:extLst>
      <p:ext uri="{BB962C8B-B14F-4D97-AF65-F5344CB8AC3E}">
        <p14:creationId xmlns:p14="http://schemas.microsoft.com/office/powerpoint/2010/main" val="318597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381000"/>
            <a:ext cx="8229600" cy="609600"/>
          </a:xfrm>
        </p:spPr>
        <p:txBody>
          <a:bodyPr>
            <a:normAutofit fontScale="90000"/>
          </a:bodyPr>
          <a:lstStyle/>
          <a:p>
            <a:r>
              <a:rPr lang="en-US" dirty="0">
                <a:latin typeface="Arial" pitchFamily="34" charset="0"/>
                <a:cs typeface="Arial" pitchFamily="34" charset="0"/>
              </a:rPr>
              <a:t>Ideation Map</a:t>
            </a:r>
            <a:endParaRPr lang="en-US" dirty="0"/>
          </a:p>
        </p:txBody>
      </p:sp>
      <p:sp>
        <p:nvSpPr>
          <p:cNvPr id="9" name="Content Placeholder 2"/>
          <p:cNvSpPr>
            <a:spLocks noGrp="1"/>
          </p:cNvSpPr>
          <p:nvPr>
            <p:ph idx="1"/>
          </p:nvPr>
        </p:nvSpPr>
        <p:spPr>
          <a:xfrm>
            <a:off x="1295400" y="2971800"/>
            <a:ext cx="5410200" cy="761999"/>
          </a:xfrm>
        </p:spPr>
        <p:txBody>
          <a:bodyPr>
            <a:normAutofit/>
          </a:bodyPr>
          <a:lstStyle/>
          <a:p>
            <a:pPr marL="0" indent="0" algn="just">
              <a:lnSpc>
                <a:spcPct val="80000"/>
              </a:lnSpc>
              <a:buNone/>
            </a:pPr>
            <a:r>
              <a:rPr lang="en-US" sz="2800" dirty="0"/>
              <a:t>             </a:t>
            </a:r>
          </a:p>
        </p:txBody>
      </p:sp>
      <p:sp>
        <p:nvSpPr>
          <p:cNvPr id="4" name="Date Placeholder 3"/>
          <p:cNvSpPr>
            <a:spLocks noGrp="1"/>
          </p:cNvSpPr>
          <p:nvPr>
            <p:ph type="dt" sz="half" idx="10"/>
          </p:nvPr>
        </p:nvSpPr>
        <p:spPr/>
        <p:txBody>
          <a:bodyPr/>
          <a:lstStyle/>
          <a:p>
            <a:fld id="{2141A835-9C87-4039-8AE0-692D1FD839A3}" type="datetime3">
              <a:rPr lang="en-US" smtClean="0"/>
              <a:pPr/>
              <a:t>27 March 2023</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9</a:t>
            </a:fld>
            <a:endParaRPr lang="en-US"/>
          </a:p>
        </p:txBody>
      </p:sp>
      <p:pic>
        <p:nvPicPr>
          <p:cNvPr id="3" name="Content Placeholder 4">
            <a:extLst>
              <a:ext uri="{FF2B5EF4-FFF2-40B4-BE49-F238E27FC236}">
                <a16:creationId xmlns:a16="http://schemas.microsoft.com/office/drawing/2014/main" id="{2AA3787C-2D62-2BBA-FF19-2EB77832B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1238436"/>
            <a:ext cx="8391525" cy="5238564"/>
          </a:xfrm>
          <a:prstGeom prst="rect">
            <a:avLst/>
          </a:prstGeom>
        </p:spPr>
      </p:pic>
    </p:spTree>
    <p:extLst>
      <p:ext uri="{BB962C8B-B14F-4D97-AF65-F5344CB8AC3E}">
        <p14:creationId xmlns:p14="http://schemas.microsoft.com/office/powerpoint/2010/main" val="39785525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1632</TotalTime>
  <Words>1881</Words>
  <Application>Microsoft Office PowerPoint</Application>
  <PresentationFormat>On-screen Show (4:3)</PresentationFormat>
  <Paragraphs>327</Paragraphs>
  <Slides>39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Arimo</vt:lpstr>
      <vt:lpstr>Calibri</vt:lpstr>
      <vt:lpstr>Wingdings</vt:lpstr>
      <vt:lpstr>Custom Design</vt:lpstr>
      <vt:lpstr>PROJECT MANAGEMENT AND MAINTENANCE </vt:lpstr>
      <vt:lpstr>Presentation Outline</vt:lpstr>
      <vt:lpstr>Aim and Problem statement</vt:lpstr>
      <vt:lpstr>Introduction</vt:lpstr>
      <vt:lpstr>Literature Review</vt:lpstr>
      <vt:lpstr>Literature Review</vt:lpstr>
      <vt:lpstr>Inferences from Literature Survey</vt:lpstr>
      <vt:lpstr>Objectives</vt:lpstr>
      <vt:lpstr>Ideation Map</vt:lpstr>
      <vt:lpstr> System Architecture</vt:lpstr>
      <vt:lpstr>Block Diagram</vt:lpstr>
      <vt:lpstr>Flow Diagram</vt:lpstr>
      <vt:lpstr>Process for Final year project Registration</vt:lpstr>
      <vt:lpstr>Process for Final year project Registration</vt:lpstr>
      <vt:lpstr>Description of Software for Implementation </vt:lpstr>
      <vt:lpstr>Modules</vt:lpstr>
      <vt:lpstr>Modules</vt:lpstr>
      <vt:lpstr>Project Management Plan</vt:lpstr>
      <vt:lpstr>Project Management Plan</vt:lpstr>
      <vt:lpstr>Project Management Plan</vt:lpstr>
      <vt:lpstr>Budget</vt:lpstr>
      <vt:lpstr>Budget</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Application Screen shots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Mohnish Devaraj</cp:lastModifiedBy>
  <cp:revision>155</cp:revision>
  <dcterms:created xsi:type="dcterms:W3CDTF">2019-11-06T07:48:53Z</dcterms:created>
  <dcterms:modified xsi:type="dcterms:W3CDTF">2023-03-27T03:21:41Z</dcterms:modified>
</cp:coreProperties>
</file>